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7" r:id="rId3"/>
    <p:sldId id="269" r:id="rId4"/>
    <p:sldId id="257" r:id="rId5"/>
    <p:sldId id="273" r:id="rId6"/>
    <p:sldId id="272" r:id="rId7"/>
    <p:sldId id="265" r:id="rId8"/>
    <p:sldId id="274" r:id="rId9"/>
    <p:sldId id="266" r:id="rId10"/>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06" autoAdjust="0"/>
  </p:normalViewPr>
  <p:slideViewPr>
    <p:cSldViewPr>
      <p:cViewPr>
        <p:scale>
          <a:sx n="63" d="100"/>
          <a:sy n="63" d="100"/>
        </p:scale>
        <p:origin x="-1013" y="-245"/>
      </p:cViewPr>
      <p:guideLst>
        <p:guide orient="horz" pos="2160"/>
        <p:guide pos="2880"/>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4BB701F-11EC-41B0-9287-3F1A0F744FE9}" type="datetimeFigureOut">
              <a:rPr lang="fr-FR" smtClean="0"/>
              <a:pPr/>
              <a:t>27/03/2013</a:t>
            </a:fld>
            <a:endParaRPr lang="fr-F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7842017-90D3-4DD8-B5FE-D3023332B7DD}" type="slidenum">
              <a:rPr lang="fr-FR" smtClean="0"/>
              <a:pPr/>
              <a:t>‹#›</a:t>
            </a:fld>
            <a:endParaRPr lang="fr-FR"/>
          </a:p>
        </p:txBody>
      </p:sp>
    </p:spTree>
    <p:extLst>
      <p:ext uri="{BB962C8B-B14F-4D97-AF65-F5344CB8AC3E}">
        <p14:creationId xmlns:p14="http://schemas.microsoft.com/office/powerpoint/2010/main" xmlns="" val="119168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EE6AA7A-078D-43F3-BA57-7A0B3766085C}" type="datetimeFigureOut">
              <a:rPr lang="fr-FR" smtClean="0"/>
              <a:pPr/>
              <a:t>27/03/2013</a:t>
            </a:fld>
            <a:endParaRPr lang="fr-FR"/>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AC02982-5EEA-4C5D-AED6-7BA2B25F895B}" type="slidenum">
              <a:rPr lang="fr-FR" smtClean="0"/>
              <a:pPr/>
              <a:t>‹#›</a:t>
            </a:fld>
            <a:endParaRPr lang="fr-FR"/>
          </a:p>
        </p:txBody>
      </p:sp>
    </p:spTree>
    <p:extLst>
      <p:ext uri="{BB962C8B-B14F-4D97-AF65-F5344CB8AC3E}">
        <p14:creationId xmlns:p14="http://schemas.microsoft.com/office/powerpoint/2010/main" xmlns="" val="59690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Urban_develop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Water_cycl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itchFamily="34" charset="0"/>
              <a:buChar char="•"/>
            </a:pPr>
            <a:r>
              <a:rPr lang="en-US" sz="1200" b="1" dirty="0" smtClean="0">
                <a:solidFill>
                  <a:srgbClr val="002060"/>
                </a:solidFill>
              </a:rPr>
              <a:t>We need to reimagine urban</a:t>
            </a:r>
            <a:r>
              <a:rPr lang="en-US" sz="1200" b="1" baseline="0" dirty="0" smtClean="0">
                <a:solidFill>
                  <a:srgbClr val="002060"/>
                </a:solidFill>
              </a:rPr>
              <a:t> </a:t>
            </a:r>
            <a:r>
              <a:rPr lang="en-US" sz="1200" b="1" dirty="0" smtClean="0">
                <a:solidFill>
                  <a:srgbClr val="002060"/>
                </a:solidFill>
              </a:rPr>
              <a:t>water management – ESPECIALLY IN DEVELOPING COUNTRIES</a:t>
            </a:r>
          </a:p>
          <a:p>
            <a:pPr marL="171450" indent="-171450" algn="l">
              <a:buFont typeface="Arial" pitchFamily="34" charset="0"/>
              <a:buChar char="•"/>
            </a:pPr>
            <a:r>
              <a:rPr lang="en-US" sz="1200" b="0" dirty="0" smtClean="0">
                <a:solidFill>
                  <a:srgbClr val="002060"/>
                </a:solidFill>
              </a:rPr>
              <a:t>With climate</a:t>
            </a:r>
            <a:r>
              <a:rPr lang="en-US" sz="1200" b="0" baseline="0" dirty="0" smtClean="0">
                <a:solidFill>
                  <a:srgbClr val="002060"/>
                </a:solidFill>
              </a:rPr>
              <a:t> change and exponential population growth in cities,</a:t>
            </a:r>
            <a:r>
              <a:rPr lang="en-US" sz="1200" b="0" dirty="0" smtClean="0">
                <a:solidFill>
                  <a:srgbClr val="002060"/>
                </a:solidFill>
              </a:rPr>
              <a:t> t</a:t>
            </a:r>
            <a:r>
              <a:rPr lang="en-US" sz="1200" b="0" baseline="0" dirty="0" smtClean="0">
                <a:solidFill>
                  <a:srgbClr val="002060"/>
                </a:solidFill>
              </a:rPr>
              <a:t>raditional “user” approach, which is a linear approach to water and sanitation management is not sustainable–crisis looming;</a:t>
            </a:r>
          </a:p>
          <a:p>
            <a:pPr marL="171450" indent="-171450" algn="l">
              <a:buFont typeface="Arial" pitchFamily="34" charset="0"/>
              <a:buChar char="•"/>
            </a:pPr>
            <a:r>
              <a:rPr lang="en-US" sz="1200" kern="1200" dirty="0" smtClean="0">
                <a:solidFill>
                  <a:srgbClr val="002060"/>
                </a:solidFill>
                <a:latin typeface="+mn-lt"/>
                <a:ea typeface="+mn-ea"/>
                <a:cs typeface="+mn-cs"/>
              </a:rPr>
              <a:t>Cities accommodate half the world’s population</a:t>
            </a:r>
            <a:r>
              <a:rPr lang="en-GB" baseline="0" dirty="0" smtClean="0"/>
              <a:t>. B</a:t>
            </a:r>
            <a:r>
              <a:rPr lang="en-GB" dirty="0" smtClean="0"/>
              <a:t>y 2050, </a:t>
            </a:r>
            <a:r>
              <a:rPr lang="en-GB" b="1" dirty="0" smtClean="0">
                <a:solidFill>
                  <a:srgbClr val="FF0000"/>
                </a:solidFill>
              </a:rPr>
              <a:t>70%</a:t>
            </a:r>
            <a:r>
              <a:rPr lang="en-GB" dirty="0" smtClean="0"/>
              <a:t> of the global population is expected to live in urban areas (UN-Habitat, 2009);</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rgbClr val="002060"/>
                </a:solidFill>
                <a:latin typeface="+mn-lt"/>
                <a:ea typeface="+mn-ea"/>
                <a:cs typeface="+mn-cs"/>
              </a:rPr>
              <a:t>Water security is not assured for billions of people. By</a:t>
            </a:r>
            <a:r>
              <a:rPr lang="en-US" sz="1200" kern="1200" baseline="0" dirty="0" smtClean="0">
                <a:solidFill>
                  <a:srgbClr val="002060"/>
                </a:solidFill>
                <a:latin typeface="+mn-lt"/>
                <a:ea typeface="+mn-ea"/>
                <a:cs typeface="+mn-cs"/>
              </a:rPr>
              <a:t> </a:t>
            </a:r>
            <a:r>
              <a:rPr lang="en-GB" dirty="0" smtClean="0">
                <a:solidFill>
                  <a:srgbClr val="002060"/>
                </a:solidFill>
              </a:rPr>
              <a:t>2030, 47% of the world population will be living in areas of high water stress.</a:t>
            </a:r>
          </a:p>
          <a:p>
            <a:pPr marL="171450" indent="-171450" algn="l">
              <a:buFont typeface="Arial" pitchFamily="34" charset="0"/>
              <a:buChar char="•"/>
            </a:pPr>
            <a:endParaRPr lang="en-US" sz="1200" kern="1200" dirty="0" smtClean="0">
              <a:solidFill>
                <a:srgbClr val="002060"/>
              </a:solidFill>
              <a:latin typeface="+mn-lt"/>
              <a:ea typeface="+mn-ea"/>
              <a:cs typeface="+mn-cs"/>
            </a:endParaRPr>
          </a:p>
          <a:p>
            <a:endParaRPr lang="en-US" dirty="0" smtClean="0">
              <a:solidFill>
                <a:srgbClr val="002060"/>
              </a:solidFill>
            </a:endParaRPr>
          </a:p>
          <a:p>
            <a:endParaRPr lang="en-US" dirty="0" smtClean="0"/>
          </a:p>
          <a:p>
            <a:endParaRPr lang="fr-FR" dirty="0"/>
          </a:p>
        </p:txBody>
      </p:sp>
      <p:sp>
        <p:nvSpPr>
          <p:cNvPr id="4" name="Slide Number Placeholder 3"/>
          <p:cNvSpPr>
            <a:spLocks noGrp="1"/>
          </p:cNvSpPr>
          <p:nvPr>
            <p:ph type="sldNum" sz="quarter" idx="10"/>
          </p:nvPr>
        </p:nvSpPr>
        <p:spPr/>
        <p:txBody>
          <a:bodyPr/>
          <a:lstStyle/>
          <a:p>
            <a:fld id="{EAC02982-5EEA-4C5D-AED6-7BA2B25F895B}" type="slidenum">
              <a:rPr lang="fr-FR" smtClean="0"/>
              <a:pPr/>
              <a:t>1</a:t>
            </a:fld>
            <a:endParaRPr lang="fr-FR"/>
          </a:p>
        </p:txBody>
      </p:sp>
    </p:spTree>
    <p:extLst>
      <p:ext uri="{BB962C8B-B14F-4D97-AF65-F5344CB8AC3E}">
        <p14:creationId xmlns:p14="http://schemas.microsoft.com/office/powerpoint/2010/main" xmlns="" val="421128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smtClean="0"/>
              <a:t>This</a:t>
            </a:r>
            <a:r>
              <a:rPr lang="en-US" b="1" baseline="0" dirty="0" smtClean="0"/>
              <a:t> is particularly true for developing countries where the</a:t>
            </a:r>
            <a:r>
              <a:rPr lang="en-US" b="1" dirty="0" smtClean="0"/>
              <a:t> impact will be more </a:t>
            </a:r>
            <a:r>
              <a:rPr lang="en-US" b="1" baseline="0" dirty="0" smtClean="0"/>
              <a:t>severe in their cities because of the proliferation of slums (EX. HYDERABAD; KIBERA);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Indeed, much of current urban growth is occurring in developing countries, and concentrated in informal settlements and slum areas (UN-Habitat, 2011);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solidFill>
                  <a:srgbClr val="002060"/>
                </a:solidFill>
              </a:rPr>
              <a:t>About 830 million people, around one-third of the world’s urban population, live in slum conditions.</a:t>
            </a:r>
            <a:r>
              <a:rPr lang="en-GB" baseline="0" dirty="0" smtClean="0">
                <a:solidFill>
                  <a:srgbClr val="002060"/>
                </a:solidFill>
              </a:rPr>
              <a:t> </a:t>
            </a:r>
            <a:r>
              <a:rPr lang="en-GB" sz="1200" kern="1200" dirty="0" smtClean="0">
                <a:solidFill>
                  <a:srgbClr val="002060"/>
                </a:solidFill>
                <a:latin typeface="+mn-lt"/>
                <a:ea typeface="+mn-ea"/>
                <a:cs typeface="+mn-cs"/>
              </a:rPr>
              <a:t>Much of urban growth is expected to come from unplanned settlements or slums in and around cities.</a:t>
            </a:r>
          </a:p>
          <a:p>
            <a:pPr marL="171450" indent="-171450">
              <a:buFont typeface="Arial" pitchFamily="34" charset="0"/>
              <a:buChar char="•"/>
            </a:pPr>
            <a:r>
              <a:rPr lang="en-US" dirty="0" smtClean="0"/>
              <a:t>This leads</a:t>
            </a:r>
            <a:r>
              <a:rPr lang="en-US" baseline="0" dirty="0" smtClean="0"/>
              <a:t> to t</a:t>
            </a:r>
            <a:r>
              <a:rPr lang="en-US" dirty="0" smtClean="0"/>
              <a:t>wo cities in one: anarchic development, informal settling:</a:t>
            </a:r>
            <a:r>
              <a:rPr lang="en-US" baseline="0" dirty="0" smtClean="0"/>
              <a:t> </a:t>
            </a:r>
            <a:r>
              <a:rPr lang="en-US" baseline="0" dirty="0" smtClean="0">
                <a:solidFill>
                  <a:srgbClr val="FF0000"/>
                </a:solidFill>
              </a:rPr>
              <a:t>m</a:t>
            </a:r>
            <a:r>
              <a:rPr lang="en-US" dirty="0" smtClean="0">
                <a:solidFill>
                  <a:srgbClr val="FF0000"/>
                </a:solidFill>
              </a:rPr>
              <a:t>assive urban growth dominated by uncontrolled informal and illegal spatial developments with urban poor majorities living in environmentally fragile areas without access to basic services such as water, sanitation, electricity and roads;</a:t>
            </a:r>
          </a:p>
          <a:p>
            <a:pPr marL="171450" indent="-171450">
              <a:buFont typeface="Arial" pitchFamily="34" charset="0"/>
              <a:buChar char="•"/>
            </a:pPr>
            <a:r>
              <a:rPr lang="en-US" sz="1200" dirty="0" smtClean="0">
                <a:solidFill>
                  <a:schemeClr val="bg1"/>
                </a:solidFill>
              </a:rPr>
              <a:t>While progress being made in the attainment of Goal 7 targets 10 and 11, experience shows that provision for water and sanitation cannot be viewed in isolation but interrelated with urban planning.</a:t>
            </a:r>
          </a:p>
          <a:p>
            <a:endParaRPr lang="en-GB" b="1" dirty="0" smtClean="0">
              <a:solidFill>
                <a:srgbClr val="002060"/>
              </a:solidFill>
            </a:endParaRPr>
          </a:p>
          <a:p>
            <a:endParaRPr lang="en-US" dirty="0" smtClean="0"/>
          </a:p>
        </p:txBody>
      </p:sp>
      <p:sp>
        <p:nvSpPr>
          <p:cNvPr id="4" name="Slide Number Placeholder 3"/>
          <p:cNvSpPr>
            <a:spLocks noGrp="1"/>
          </p:cNvSpPr>
          <p:nvPr>
            <p:ph type="sldNum" sz="quarter" idx="10"/>
          </p:nvPr>
        </p:nvSpPr>
        <p:spPr/>
        <p:txBody>
          <a:bodyPr/>
          <a:lstStyle/>
          <a:p>
            <a:fld id="{EAC02982-5EEA-4C5D-AED6-7BA2B25F895B}" type="slidenum">
              <a:rPr lang="fr-FR" smtClean="0"/>
              <a:pPr/>
              <a:t>2</a:t>
            </a:fld>
            <a:endParaRPr lang="fr-FR"/>
          </a:p>
        </p:txBody>
      </p:sp>
    </p:spTree>
    <p:extLst>
      <p:ext uri="{BB962C8B-B14F-4D97-AF65-F5344CB8AC3E}">
        <p14:creationId xmlns:p14="http://schemas.microsoft.com/office/powerpoint/2010/main" xmlns="" val="270714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b="1" kern="1200" dirty="0" smtClean="0">
                <a:solidFill>
                  <a:srgbClr val="002060"/>
                </a:solidFill>
                <a:latin typeface="+mn-lt"/>
                <a:ea typeface="+mn-ea"/>
                <a:cs typeface="+mn-cs"/>
              </a:rPr>
              <a:t>For water, unplanned development means that </a:t>
            </a:r>
            <a:r>
              <a:rPr lang="en-US" b="1" dirty="0" smtClean="0"/>
              <a:t> water use</a:t>
            </a:r>
            <a:r>
              <a:rPr lang="en-US" b="1" baseline="0" dirty="0" smtClean="0"/>
              <a:t> is linear or “user focused”</a:t>
            </a:r>
            <a:endParaRPr lang="en-US" b="1" dirty="0" smtClean="0"/>
          </a:p>
          <a:p>
            <a:pPr marL="171450" indent="-171450">
              <a:buFont typeface="Arial" pitchFamily="34" charset="0"/>
              <a:buChar char="•"/>
            </a:pPr>
            <a:r>
              <a:rPr lang="en-US" dirty="0" smtClean="0"/>
              <a:t>Waste</a:t>
            </a:r>
            <a:r>
              <a:rPr lang="en-US" baseline="0" dirty="0" smtClean="0"/>
              <a:t>water ends up being dumped, unmanaged and is NEITHER RECYCLED NOR REUSED in a planned manner.</a:t>
            </a:r>
          </a:p>
          <a:p>
            <a:endParaRPr lang="en-US" dirty="0" smtClean="0"/>
          </a:p>
        </p:txBody>
      </p:sp>
      <p:sp>
        <p:nvSpPr>
          <p:cNvPr id="4" name="Slide Number Placeholder 3"/>
          <p:cNvSpPr>
            <a:spLocks noGrp="1"/>
          </p:cNvSpPr>
          <p:nvPr>
            <p:ph type="sldNum" sz="quarter" idx="10"/>
          </p:nvPr>
        </p:nvSpPr>
        <p:spPr/>
        <p:txBody>
          <a:bodyPr/>
          <a:lstStyle/>
          <a:p>
            <a:fld id="{EAC02982-5EEA-4C5D-AED6-7BA2B25F895B}" type="slidenum">
              <a:rPr lang="fr-FR" smtClean="0"/>
              <a:pPr/>
              <a:t>3</a:t>
            </a:fld>
            <a:endParaRPr lang="fr-FR"/>
          </a:p>
        </p:txBody>
      </p:sp>
    </p:spTree>
    <p:extLst>
      <p:ext uri="{BB962C8B-B14F-4D97-AF65-F5344CB8AC3E}">
        <p14:creationId xmlns:p14="http://schemas.microsoft.com/office/powerpoint/2010/main" xmlns="" val="270714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kern="1200" dirty="0" smtClean="0">
                <a:solidFill>
                  <a:srgbClr val="002060"/>
                </a:solidFill>
                <a:latin typeface="+mn-lt"/>
                <a:ea typeface="+mn-ea"/>
                <a:cs typeface="+mn-cs"/>
              </a:rPr>
              <a:t>For sanitation, unplanned development means that s</a:t>
            </a:r>
            <a:r>
              <a:rPr lang="en-GB" sz="1200" b="1" dirty="0" smtClean="0">
                <a:solidFill>
                  <a:srgbClr val="000066"/>
                </a:solidFill>
              </a:rPr>
              <a:t>anitation services are </a:t>
            </a:r>
            <a:r>
              <a:rPr lang="en-GB" sz="1200" b="1" baseline="0" dirty="0" smtClean="0">
                <a:solidFill>
                  <a:srgbClr val="000066"/>
                </a:solidFill>
              </a:rPr>
              <a:t>improvised, </a:t>
            </a:r>
            <a:r>
              <a:rPr lang="en-GB" sz="1200" b="1" dirty="0" smtClean="0">
                <a:solidFill>
                  <a:srgbClr val="000066"/>
                </a:solidFill>
              </a:rPr>
              <a:t>unmanaged</a:t>
            </a:r>
            <a:r>
              <a:rPr lang="en-GB" sz="1200" b="1" baseline="0" dirty="0" smtClean="0">
                <a:solidFill>
                  <a:srgbClr val="000066"/>
                </a:solidFill>
              </a:rPr>
              <a:t>;</a:t>
            </a:r>
            <a:endParaRPr lang="en-GB" sz="1200" b="1" dirty="0" smtClean="0">
              <a:solidFill>
                <a:srgbClr val="000066"/>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rgbClr val="002060"/>
                </a:solidFill>
              </a:rPr>
              <a:t>Of the 60 million people added to the world's towns and cities every year, most move to slums with no sanitation facilities.</a:t>
            </a:r>
            <a:endParaRPr lang="fr-FR" sz="1200" dirty="0" smtClean="0">
              <a:solidFill>
                <a:srgbClr val="002060"/>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rgbClr val="002060"/>
                </a:solidFill>
              </a:rPr>
              <a:t>Low coverage and open defecation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rgbClr val="002060"/>
                </a:solidFill>
              </a:rPr>
              <a:t>Inadequate collection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rgbClr val="002060"/>
                </a:solidFill>
              </a:rPr>
              <a:t>Problem of emptying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rgbClr val="002060"/>
                </a:solidFill>
              </a:rPr>
              <a:t>Lack of treatment plants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rgbClr val="002060"/>
                </a:solidFill>
              </a:rPr>
              <a:t>Financing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2060"/>
              </a:solidFill>
              <a:latin typeface="+mn-lt"/>
              <a:ea typeface="+mn-ea"/>
              <a:cs typeface="+mn-cs"/>
            </a:endParaRPr>
          </a:p>
          <a:p>
            <a:pPr algn="l"/>
            <a:endParaRPr lang="en-GB" dirty="0" smtClean="0"/>
          </a:p>
          <a:p>
            <a:endParaRPr lang="fr-FR" dirty="0"/>
          </a:p>
        </p:txBody>
      </p:sp>
      <p:sp>
        <p:nvSpPr>
          <p:cNvPr id="4" name="Slide Number Placeholder 3"/>
          <p:cNvSpPr>
            <a:spLocks noGrp="1"/>
          </p:cNvSpPr>
          <p:nvPr>
            <p:ph type="sldNum" sz="quarter" idx="10"/>
          </p:nvPr>
        </p:nvSpPr>
        <p:spPr/>
        <p:txBody>
          <a:bodyPr/>
          <a:lstStyle/>
          <a:p>
            <a:fld id="{EAC02982-5EEA-4C5D-AED6-7BA2B25F895B}" type="slidenum">
              <a:rPr lang="fr-FR" smtClean="0"/>
              <a:pPr/>
              <a:t>4</a:t>
            </a:fld>
            <a:endParaRPr lang="fr-FR"/>
          </a:p>
        </p:txBody>
      </p:sp>
    </p:spTree>
    <p:extLst>
      <p:ext uri="{BB962C8B-B14F-4D97-AF65-F5344CB8AC3E}">
        <p14:creationId xmlns:p14="http://schemas.microsoft.com/office/powerpoint/2010/main" xmlns="" val="156880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baseline="0" dirty="0" smtClean="0"/>
              <a:t>Untreated water is wasted and polluting</a:t>
            </a:r>
            <a:r>
              <a:rPr lang="en-US" baseline="0" dirty="0" smtClean="0"/>
              <a:t>.</a:t>
            </a:r>
          </a:p>
          <a:p>
            <a:pPr marL="171450" indent="-171450">
              <a:buFont typeface="Arial" pitchFamily="34" charset="0"/>
              <a:buChar char="•"/>
            </a:pPr>
            <a:r>
              <a:rPr lang="en-US" baseline="0" dirty="0" smtClean="0"/>
              <a:t>It pollutes livestock, crops, affects people’s health (water borne diseases, esp. in developing countries)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rgbClr val="002060"/>
                </a:solidFill>
                <a:latin typeface="+mn-lt"/>
                <a:ea typeface="+mn-ea"/>
                <a:cs typeface="+mn-cs"/>
              </a:rPr>
              <a:t>Pollution is the vector for avoidable disease and death. </a:t>
            </a:r>
            <a:r>
              <a:rPr lang="en-GB" sz="1200" dirty="0" smtClean="0">
                <a:solidFill>
                  <a:srgbClr val="002060"/>
                </a:solidFill>
              </a:rPr>
              <a:t>Every 20 seconds, a child dies from a water-related illness , </a:t>
            </a:r>
            <a:r>
              <a:rPr lang="en-GB" sz="1200" dirty="0" err="1" smtClean="0">
                <a:solidFill>
                  <a:srgbClr val="002060"/>
                </a:solidFill>
              </a:rPr>
              <a:t>i.e</a:t>
            </a:r>
            <a:r>
              <a:rPr lang="en-GB" sz="1200" dirty="0" smtClean="0">
                <a:solidFill>
                  <a:srgbClr val="002060"/>
                </a:solidFill>
              </a:rPr>
              <a:t>, </a:t>
            </a:r>
            <a:r>
              <a:rPr lang="fr-FR" sz="1200" dirty="0" smtClean="0">
                <a:solidFill>
                  <a:srgbClr val="002060"/>
                </a:solidFill>
              </a:rPr>
              <a:t>3</a:t>
            </a:r>
            <a:r>
              <a:rPr lang="en-US" sz="1200" dirty="0" smtClean="0">
                <a:solidFill>
                  <a:srgbClr val="002060"/>
                </a:solidFill>
              </a:rPr>
              <a:t>.4 m</a:t>
            </a:r>
            <a:r>
              <a:rPr lang="fr-FR" sz="1200" dirty="0" err="1" smtClean="0">
                <a:solidFill>
                  <a:srgbClr val="002060"/>
                </a:solidFill>
              </a:rPr>
              <a:t>illion</a:t>
            </a:r>
            <a:r>
              <a:rPr lang="fr-FR" sz="1200" dirty="0" smtClean="0">
                <a:solidFill>
                  <a:srgbClr val="002060"/>
                </a:solidFill>
              </a:rPr>
              <a:t> people </a:t>
            </a:r>
            <a:r>
              <a:rPr lang="fr-FR" sz="1200" dirty="0" err="1" smtClean="0">
                <a:solidFill>
                  <a:srgbClr val="002060"/>
                </a:solidFill>
              </a:rPr>
              <a:t>each</a:t>
            </a:r>
            <a:r>
              <a:rPr lang="fr-FR" sz="1200" dirty="0" smtClean="0">
                <a:solidFill>
                  <a:srgbClr val="002060"/>
                </a:solidFill>
              </a:rPr>
              <a:t> </a:t>
            </a:r>
            <a:r>
              <a:rPr lang="fr-FR" sz="1200" dirty="0" err="1" smtClean="0">
                <a:solidFill>
                  <a:srgbClr val="002060"/>
                </a:solidFill>
              </a:rPr>
              <a:t>year</a:t>
            </a:r>
            <a:r>
              <a:rPr lang="en-GB" sz="1200" dirty="0" smtClean="0">
                <a:solidFill>
                  <a:srgbClr val="002060"/>
                </a:solidFill>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rgbClr val="002060"/>
                </a:solidFill>
              </a:rPr>
              <a:t>Nearly all deaths occur in the developing world</a:t>
            </a:r>
            <a:endParaRPr lang="fr-FR" sz="1200" dirty="0" smtClean="0">
              <a:solidFill>
                <a:srgbClr val="002060"/>
              </a:solidFill>
            </a:endParaRPr>
          </a:p>
          <a:p>
            <a:pPr marL="171450" indent="-171450">
              <a:buFont typeface="Arial" pitchFamily="34" charset="0"/>
              <a:buChar cha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C02982-5EEA-4C5D-AED6-7BA2B25F895B}" type="slidenum">
              <a:rPr lang="fr-FR" smtClean="0"/>
              <a:pPr/>
              <a:t>5</a:t>
            </a:fld>
            <a:endParaRPr lang="fr-FR"/>
          </a:p>
        </p:txBody>
      </p:sp>
    </p:spTree>
    <p:extLst>
      <p:ext uri="{BB962C8B-B14F-4D97-AF65-F5344CB8AC3E}">
        <p14:creationId xmlns:p14="http://schemas.microsoft.com/office/powerpoint/2010/main" xmlns="" val="270714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1" dirty="0" smtClean="0"/>
              <a:t>The solutions are </a:t>
            </a:r>
            <a:r>
              <a:rPr lang="fr-FR" sz="1200" b="1" dirty="0" err="1" smtClean="0"/>
              <a:t>twofold</a:t>
            </a:r>
            <a:r>
              <a:rPr lang="fr-FR" sz="1200" b="1"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1" dirty="0" smtClean="0"/>
              <a:t>(1)</a:t>
            </a:r>
            <a:r>
              <a:rPr lang="fr-FR" sz="1200" b="1" baseline="0" dirty="0" smtClean="0"/>
              <a:t> M</a:t>
            </a:r>
            <a:r>
              <a:rPr lang="fr-FR" sz="1200" b="1" dirty="0" smtClean="0"/>
              <a:t>ove from </a:t>
            </a:r>
            <a:r>
              <a:rPr lang="fr-FR" sz="1200" b="1" dirty="0" err="1" smtClean="0"/>
              <a:t>linear</a:t>
            </a:r>
            <a:r>
              <a:rPr lang="fr-FR" sz="1200" b="1" dirty="0" smtClean="0"/>
              <a:t> to a </a:t>
            </a:r>
            <a:r>
              <a:rPr lang="fr-FR" sz="1200" b="1" dirty="0" err="1" smtClean="0"/>
              <a:t>circular</a:t>
            </a:r>
            <a:r>
              <a:rPr lang="fr-FR" sz="1200" b="1" dirty="0" smtClean="0"/>
              <a:t> </a:t>
            </a:r>
            <a:r>
              <a:rPr lang="fr-FR" sz="1200" b="1" dirty="0" err="1" smtClean="0"/>
              <a:t>urban</a:t>
            </a:r>
            <a:r>
              <a:rPr lang="fr-FR" sz="1200" b="1" dirty="0" smtClean="0"/>
              <a:t> </a:t>
            </a:r>
            <a:r>
              <a:rPr lang="fr-FR" sz="1200" b="1" dirty="0" err="1" smtClean="0"/>
              <a:t>metabolism</a:t>
            </a:r>
            <a:r>
              <a:rPr lang="fr-FR" sz="1200" b="1" dirty="0" smtClean="0"/>
              <a:t> system </a:t>
            </a:r>
            <a:r>
              <a:rPr lang="fr-FR" sz="1200" b="1" dirty="0" err="1" smtClean="0"/>
              <a:t>through</a:t>
            </a:r>
            <a:r>
              <a:rPr lang="fr-FR" sz="1200" b="1" dirty="0" smtClean="0"/>
              <a:t> </a:t>
            </a:r>
            <a:r>
              <a:rPr lang="fr-FR" sz="1200" b="1" dirty="0" err="1" smtClean="0"/>
              <a:t>integrated</a:t>
            </a:r>
            <a:r>
              <a:rPr lang="fr-FR" sz="1200" b="1" dirty="0" smtClean="0"/>
              <a:t> </a:t>
            </a:r>
            <a:r>
              <a:rPr lang="fr-FR" sz="1200" b="1" dirty="0" err="1" smtClean="0"/>
              <a:t>Urban</a:t>
            </a:r>
            <a:r>
              <a:rPr lang="fr-FR" sz="1200" b="1" dirty="0" smtClean="0"/>
              <a:t> Water Management; </a:t>
            </a:r>
            <a:r>
              <a:rPr lang="en-US" sz="1200" b="1" dirty="0" smtClean="0">
                <a:solidFill>
                  <a:srgbClr val="FFFF00"/>
                </a:solidFill>
              </a:rPr>
              <a:t>Integration within and beyond cities is required.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solidFill>
                  <a:srgbClr val="FFFF00"/>
                </a:solidFill>
              </a:rPr>
              <a:t>Integration of scales, sectors, sources and services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kern="1200" dirty="0" smtClean="0">
                <a:solidFill>
                  <a:schemeClr val="tx1"/>
                </a:solidFill>
                <a:latin typeface="+mn-lt"/>
                <a:ea typeface="+mn-ea"/>
                <a:cs typeface="+mn-cs"/>
              </a:rPr>
              <a:t>Cities shifting from ‘resource users’ to ‘resource managers’</a:t>
            </a: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dirty="0" smtClean="0">
              <a:solidFill>
                <a:srgbClr val="FFFF00"/>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900" b="1" kern="1200" baseline="0" dirty="0" smtClean="0">
                <a:solidFill>
                  <a:schemeClr val="tx1"/>
                </a:solidFill>
                <a:effectLst/>
                <a:latin typeface="+mn-lt"/>
                <a:ea typeface="+mn-ea"/>
                <a:cs typeface="+mn-cs"/>
              </a:rPr>
              <a:t> </a:t>
            </a:r>
            <a:r>
              <a:rPr lang="en-US" sz="1200" b="1" kern="1200" baseline="0" dirty="0" smtClean="0">
                <a:solidFill>
                  <a:schemeClr val="tx1"/>
                </a:solidFill>
                <a:latin typeface="+mn-lt"/>
                <a:ea typeface="+mn-ea"/>
                <a:cs typeface="+mn-cs"/>
              </a:rPr>
              <a:t>(1.1) Integration within cities - </a:t>
            </a:r>
            <a:r>
              <a:rPr lang="en-US" sz="1200" b="1" dirty="0" smtClean="0">
                <a:solidFill>
                  <a:srgbClr val="FFFF00"/>
                </a:solidFill>
              </a:rPr>
              <a:t>sources and services</a:t>
            </a:r>
            <a:r>
              <a:rPr lang="en-US" sz="1200" b="1" kern="1200" baseline="0" dirty="0" smtClean="0">
                <a:solidFill>
                  <a:schemeClr val="tx1"/>
                </a:solidFill>
                <a:latin typeface="+mn-lt"/>
                <a:ea typeface="+mn-ea"/>
                <a:cs typeface="+mn-cs"/>
              </a:rPr>
              <a:t>: </a:t>
            </a:r>
            <a:r>
              <a:rPr lang="en-GB" sz="1200" b="0" kern="1200" dirty="0" smtClean="0">
                <a:solidFill>
                  <a:srgbClr val="002060"/>
                </a:solidFill>
                <a:latin typeface="+mn-lt"/>
                <a:ea typeface="+mn-ea"/>
                <a:cs typeface="+mn-cs"/>
              </a:rPr>
              <a:t>Water security demands that policies on housing, energy, land- and waterscape design, agriculture (both urban and rural) and waste management are aligned and contribute to optimal use of water resources.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i="0" kern="1200" dirty="0" smtClean="0">
                <a:solidFill>
                  <a:schemeClr val="tx1"/>
                </a:solidFill>
                <a:effectLst/>
                <a:latin typeface="+mn-lt"/>
                <a:ea typeface="+mn-ea"/>
                <a:cs typeface="+mn-cs"/>
              </a:rPr>
              <a:t>IUWM </a:t>
            </a:r>
            <a:r>
              <a:rPr lang="fr-FR" sz="1200" i="0" kern="1200" dirty="0" err="1" smtClean="0">
                <a:solidFill>
                  <a:schemeClr val="tx1"/>
                </a:solidFill>
                <a:effectLst/>
                <a:latin typeface="+mn-lt"/>
                <a:ea typeface="+mn-ea"/>
                <a:cs typeface="+mn-cs"/>
              </a:rPr>
              <a:t>seeks</a:t>
            </a:r>
            <a:r>
              <a:rPr lang="fr-FR" sz="1200" i="0" kern="1200" dirty="0" smtClean="0">
                <a:solidFill>
                  <a:schemeClr val="tx1"/>
                </a:solidFill>
                <a:effectLst/>
                <a:latin typeface="+mn-lt"/>
                <a:ea typeface="+mn-ea"/>
                <a:cs typeface="+mn-cs"/>
              </a:rPr>
              <a:t> to change the impact of </a:t>
            </a:r>
            <a:r>
              <a:rPr lang="fr-FR" sz="1200" i="0" u="sng" kern="1200" dirty="0" err="1" smtClean="0">
                <a:solidFill>
                  <a:schemeClr val="tx1"/>
                </a:solidFill>
                <a:effectLst/>
                <a:latin typeface="+mn-lt"/>
                <a:ea typeface="+mn-ea"/>
                <a:cs typeface="+mn-cs"/>
                <a:hlinkClick r:id="rId3" tooltip="Urban development"/>
              </a:rPr>
              <a:t>urban</a:t>
            </a:r>
            <a:r>
              <a:rPr lang="fr-FR" sz="1200" i="0" u="sng" kern="1200" dirty="0" smtClean="0">
                <a:solidFill>
                  <a:schemeClr val="tx1"/>
                </a:solidFill>
                <a:effectLst/>
                <a:latin typeface="+mn-lt"/>
                <a:ea typeface="+mn-ea"/>
                <a:cs typeface="+mn-cs"/>
                <a:hlinkClick r:id="rId3" tooltip="Urban development"/>
              </a:rPr>
              <a:t> </a:t>
            </a:r>
            <a:r>
              <a:rPr lang="fr-FR" sz="1200" i="0" u="sng" kern="1200" dirty="0" err="1" smtClean="0">
                <a:solidFill>
                  <a:schemeClr val="tx1"/>
                </a:solidFill>
                <a:effectLst/>
                <a:latin typeface="+mn-lt"/>
                <a:ea typeface="+mn-ea"/>
                <a:cs typeface="+mn-cs"/>
                <a:hlinkClick r:id="rId3" tooltip="Urban development"/>
              </a:rPr>
              <a:t>development</a:t>
            </a:r>
            <a:r>
              <a:rPr lang="fr-FR" sz="1200" i="0" kern="1200" dirty="0" smtClean="0">
                <a:solidFill>
                  <a:schemeClr val="tx1"/>
                </a:solidFill>
                <a:effectLst/>
                <a:latin typeface="+mn-lt"/>
                <a:ea typeface="+mn-ea"/>
                <a:cs typeface="+mn-cs"/>
              </a:rPr>
              <a:t> on the </a:t>
            </a:r>
            <a:r>
              <a:rPr lang="fr-FR" sz="1200" i="0" kern="1200" dirty="0" err="1" smtClean="0">
                <a:solidFill>
                  <a:schemeClr val="tx1"/>
                </a:solidFill>
                <a:effectLst/>
                <a:latin typeface="+mn-lt"/>
                <a:ea typeface="+mn-ea"/>
                <a:cs typeface="+mn-cs"/>
              </a:rPr>
              <a:t>natural</a:t>
            </a:r>
            <a:r>
              <a:rPr lang="fr-FR" sz="1200" i="0" kern="1200" dirty="0" smtClean="0">
                <a:solidFill>
                  <a:schemeClr val="tx1"/>
                </a:solidFill>
                <a:effectLst/>
                <a:latin typeface="+mn-lt"/>
                <a:ea typeface="+mn-ea"/>
                <a:cs typeface="+mn-cs"/>
              </a:rPr>
              <a:t> </a:t>
            </a:r>
            <a:r>
              <a:rPr lang="fr-FR" sz="1200" i="0" u="sng" kern="1200" dirty="0" smtClean="0">
                <a:solidFill>
                  <a:schemeClr val="tx1"/>
                </a:solidFill>
                <a:effectLst/>
                <a:latin typeface="+mn-lt"/>
                <a:ea typeface="+mn-ea"/>
                <a:cs typeface="+mn-cs"/>
                <a:hlinkClick r:id="rId4" tooltip="Water cycle"/>
              </a:rPr>
              <a:t>water cycle</a:t>
            </a:r>
            <a:r>
              <a:rPr lang="fr-FR" sz="1200" i="0" kern="1200" dirty="0" smtClean="0">
                <a:solidFill>
                  <a:schemeClr val="tx1"/>
                </a:solidFill>
                <a:effectLst/>
                <a:latin typeface="+mn-lt"/>
                <a:ea typeface="+mn-ea"/>
                <a:cs typeface="+mn-cs"/>
              </a:rPr>
              <a:t>, by </a:t>
            </a:r>
            <a:r>
              <a:rPr lang="fr-FR" sz="1200" i="0" kern="1200" dirty="0" err="1" smtClean="0">
                <a:solidFill>
                  <a:schemeClr val="tx1"/>
                </a:solidFill>
                <a:effectLst/>
                <a:latin typeface="+mn-lt"/>
                <a:ea typeface="+mn-ea"/>
                <a:cs typeface="+mn-cs"/>
              </a:rPr>
              <a:t>managing</a:t>
            </a:r>
            <a:r>
              <a:rPr lang="fr-FR" sz="1200" i="0" kern="1200" dirty="0" smtClean="0">
                <a:solidFill>
                  <a:schemeClr val="tx1"/>
                </a:solidFill>
                <a:effectLst/>
                <a:latin typeface="+mn-lt"/>
                <a:ea typeface="+mn-ea"/>
                <a:cs typeface="+mn-cs"/>
              </a:rPr>
              <a:t> the </a:t>
            </a:r>
            <a:r>
              <a:rPr lang="fr-FR" sz="1200" i="0" kern="1200" dirty="0" err="1" smtClean="0">
                <a:solidFill>
                  <a:schemeClr val="tx1"/>
                </a:solidFill>
                <a:effectLst/>
                <a:latin typeface="+mn-lt"/>
                <a:ea typeface="+mn-ea"/>
                <a:cs typeface="+mn-cs"/>
              </a:rPr>
              <a:t>urban</a:t>
            </a:r>
            <a:r>
              <a:rPr lang="fr-FR" sz="1200" i="0" kern="1200" dirty="0" smtClean="0">
                <a:solidFill>
                  <a:schemeClr val="tx1"/>
                </a:solidFill>
                <a:effectLst/>
                <a:latin typeface="+mn-lt"/>
                <a:ea typeface="+mn-ea"/>
                <a:cs typeface="+mn-cs"/>
              </a:rPr>
              <a:t> water cycle as a </a:t>
            </a:r>
            <a:r>
              <a:rPr lang="fr-FR" sz="1200" i="0" kern="1200" dirty="0" err="1" smtClean="0">
                <a:solidFill>
                  <a:schemeClr val="tx1"/>
                </a:solidFill>
                <a:effectLst/>
                <a:latin typeface="+mn-lt"/>
                <a:ea typeface="+mn-ea"/>
                <a:cs typeface="+mn-cs"/>
              </a:rPr>
              <a:t>whole</a:t>
            </a:r>
            <a:r>
              <a:rPr lang="fr-FR" sz="1200" i="0" kern="1200" dirty="0" smtClean="0">
                <a:solidFill>
                  <a:schemeClr val="tx1"/>
                </a:solidFill>
                <a:effectLst/>
                <a:latin typeface="+mn-lt"/>
                <a:ea typeface="+mn-ea"/>
                <a:cs typeface="+mn-cs"/>
              </a:rPr>
              <a:t>; a more efficient use of </a:t>
            </a:r>
            <a:r>
              <a:rPr lang="fr-FR" sz="1200" i="0" kern="1200" dirty="0" err="1" smtClean="0">
                <a:solidFill>
                  <a:schemeClr val="tx1"/>
                </a:solidFill>
                <a:effectLst/>
                <a:latin typeface="+mn-lt"/>
                <a:ea typeface="+mn-ea"/>
                <a:cs typeface="+mn-cs"/>
              </a:rPr>
              <a:t>resources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can</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be</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achieved</a:t>
            </a:r>
            <a:r>
              <a:rPr lang="fr-FR" sz="1200" i="0" kern="1200" dirty="0" smtClean="0">
                <a:solidFill>
                  <a:schemeClr val="tx1"/>
                </a:solidFill>
                <a:effectLst/>
                <a:latin typeface="+mn-lt"/>
                <a:ea typeface="+mn-ea"/>
                <a:cs typeface="+mn-cs"/>
              </a:rPr>
              <a:t> by </a:t>
            </a:r>
            <a:r>
              <a:rPr lang="fr-FR" sz="1200" i="0" kern="1200" dirty="0" err="1" smtClean="0">
                <a:solidFill>
                  <a:schemeClr val="tx1"/>
                </a:solidFill>
                <a:effectLst/>
                <a:latin typeface="+mn-lt"/>
                <a:ea typeface="+mn-ea"/>
                <a:cs typeface="+mn-cs"/>
              </a:rPr>
              <a:t>providing</a:t>
            </a:r>
            <a:r>
              <a:rPr lang="fr-FR" sz="1200" i="0" kern="1200" dirty="0" smtClean="0">
                <a:solidFill>
                  <a:schemeClr val="tx1"/>
                </a:solidFill>
                <a:effectLst/>
                <a:latin typeface="+mn-lt"/>
                <a:ea typeface="+mn-ea"/>
                <a:cs typeface="+mn-cs"/>
              </a:rPr>
              <a:t> not </a:t>
            </a:r>
            <a:r>
              <a:rPr lang="fr-FR" sz="1200" i="0" kern="1200" dirty="0" err="1" smtClean="0">
                <a:solidFill>
                  <a:schemeClr val="tx1"/>
                </a:solidFill>
                <a:effectLst/>
                <a:latin typeface="+mn-lt"/>
                <a:ea typeface="+mn-ea"/>
                <a:cs typeface="+mn-cs"/>
              </a:rPr>
              <a:t>only</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economic</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benefits</a:t>
            </a:r>
            <a:r>
              <a:rPr lang="fr-FR" sz="1200" i="0" kern="1200" dirty="0" smtClean="0">
                <a:solidFill>
                  <a:schemeClr val="tx1"/>
                </a:solidFill>
                <a:effectLst/>
                <a:latin typeface="+mn-lt"/>
                <a:ea typeface="+mn-ea"/>
                <a:cs typeface="+mn-cs"/>
              </a:rPr>
              <a:t> but </a:t>
            </a:r>
            <a:r>
              <a:rPr lang="fr-FR" sz="1200" i="0" kern="1200" dirty="0" err="1" smtClean="0">
                <a:solidFill>
                  <a:schemeClr val="tx1"/>
                </a:solidFill>
                <a:effectLst/>
                <a:latin typeface="+mn-lt"/>
                <a:ea typeface="+mn-ea"/>
                <a:cs typeface="+mn-cs"/>
              </a:rPr>
              <a:t>also</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improved</a:t>
            </a:r>
            <a:r>
              <a:rPr lang="fr-FR" sz="1200" i="0" kern="1200" dirty="0" smtClean="0">
                <a:solidFill>
                  <a:schemeClr val="tx1"/>
                </a:solidFill>
                <a:effectLst/>
                <a:latin typeface="+mn-lt"/>
                <a:ea typeface="+mn-ea"/>
                <a:cs typeface="+mn-cs"/>
              </a:rPr>
              <a:t> social and </a:t>
            </a:r>
            <a:r>
              <a:rPr lang="fr-FR" sz="1200" i="0" kern="1200" dirty="0" err="1" smtClean="0">
                <a:solidFill>
                  <a:schemeClr val="tx1"/>
                </a:solidFill>
                <a:effectLst/>
                <a:latin typeface="+mn-lt"/>
                <a:ea typeface="+mn-ea"/>
                <a:cs typeface="+mn-cs"/>
              </a:rPr>
              <a:t>environmental</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outcomes</a:t>
            </a:r>
            <a:r>
              <a:rPr lang="fr-FR" sz="1200" i="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i="0" kern="1200" dirty="0" smtClean="0">
                <a:solidFill>
                  <a:schemeClr val="tx1"/>
                </a:solidFill>
                <a:effectLst/>
                <a:latin typeface="+mn-lt"/>
                <a:ea typeface="+mn-ea"/>
                <a:cs typeface="+mn-cs"/>
              </a:rPr>
              <a:t>The </a:t>
            </a:r>
            <a:r>
              <a:rPr lang="fr-FR" sz="1200" i="0" kern="1200" dirty="0" err="1" smtClean="0">
                <a:solidFill>
                  <a:schemeClr val="tx1"/>
                </a:solidFill>
                <a:effectLst/>
                <a:latin typeface="+mn-lt"/>
                <a:ea typeface="+mn-ea"/>
                <a:cs typeface="+mn-cs"/>
              </a:rPr>
              <a:t>approach</a:t>
            </a:r>
            <a:r>
              <a:rPr lang="fr-FR" sz="1200" i="0" kern="1200" dirty="0" smtClean="0">
                <a:solidFill>
                  <a:schemeClr val="tx1"/>
                </a:solidFill>
                <a:effectLst/>
                <a:latin typeface="+mn-lt"/>
                <a:ea typeface="+mn-ea"/>
                <a:cs typeface="+mn-cs"/>
              </a:rPr>
              <a:t> is to </a:t>
            </a:r>
            <a:r>
              <a:rPr lang="fr-FR" sz="1200" i="0" kern="1200" dirty="0" err="1" smtClean="0">
                <a:solidFill>
                  <a:schemeClr val="tx1"/>
                </a:solidFill>
                <a:effectLst/>
                <a:latin typeface="+mn-lt"/>
                <a:ea typeface="+mn-ea"/>
                <a:cs typeface="+mn-cs"/>
              </a:rPr>
              <a:t>establish</a:t>
            </a:r>
            <a:r>
              <a:rPr lang="fr-FR" sz="1200" i="0" kern="1200" dirty="0" smtClean="0">
                <a:solidFill>
                  <a:schemeClr val="tx1"/>
                </a:solidFill>
                <a:effectLst/>
                <a:latin typeface="+mn-lt"/>
                <a:ea typeface="+mn-ea"/>
                <a:cs typeface="+mn-cs"/>
              </a:rPr>
              <a:t> an </a:t>
            </a:r>
            <a:r>
              <a:rPr lang="fr-FR" sz="1200" i="0" kern="1200" dirty="0" err="1" smtClean="0">
                <a:solidFill>
                  <a:schemeClr val="tx1"/>
                </a:solidFill>
                <a:effectLst/>
                <a:latin typeface="+mn-lt"/>
                <a:ea typeface="+mn-ea"/>
                <a:cs typeface="+mn-cs"/>
              </a:rPr>
              <a:t>inner</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urban</a:t>
            </a:r>
            <a:r>
              <a:rPr lang="fr-FR" sz="1200" i="0" kern="1200" dirty="0" smtClean="0">
                <a:solidFill>
                  <a:schemeClr val="tx1"/>
                </a:solidFill>
                <a:effectLst/>
                <a:latin typeface="+mn-lt"/>
                <a:ea typeface="+mn-ea"/>
                <a:cs typeface="+mn-cs"/>
              </a:rPr>
              <a:t>, water cycle </a:t>
            </a:r>
            <a:r>
              <a:rPr lang="fr-FR" sz="1200" i="0" kern="1200" dirty="0" err="1" smtClean="0">
                <a:solidFill>
                  <a:schemeClr val="tx1"/>
                </a:solidFill>
                <a:effectLst/>
                <a:latin typeface="+mn-lt"/>
                <a:ea typeface="+mn-ea"/>
                <a:cs typeface="+mn-cs"/>
              </a:rPr>
              <a:t>loop</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through</a:t>
            </a:r>
            <a:r>
              <a:rPr lang="fr-FR" sz="1200" i="0" kern="1200" dirty="0" smtClean="0">
                <a:solidFill>
                  <a:schemeClr val="tx1"/>
                </a:solidFill>
                <a:effectLst/>
                <a:latin typeface="+mn-lt"/>
                <a:ea typeface="+mn-ea"/>
                <a:cs typeface="+mn-cs"/>
              </a:rPr>
              <a:t> the </a:t>
            </a:r>
            <a:r>
              <a:rPr lang="fr-FR" sz="1200" i="0" kern="1200" dirty="0" err="1" smtClean="0">
                <a:solidFill>
                  <a:schemeClr val="tx1"/>
                </a:solidFill>
                <a:effectLst/>
                <a:latin typeface="+mn-lt"/>
                <a:ea typeface="+mn-ea"/>
                <a:cs typeface="+mn-cs"/>
              </a:rPr>
              <a:t>implementation</a:t>
            </a:r>
            <a:r>
              <a:rPr lang="fr-FR" sz="1200" i="0" kern="1200" dirty="0" smtClean="0">
                <a:solidFill>
                  <a:schemeClr val="tx1"/>
                </a:solidFill>
                <a:effectLst/>
                <a:latin typeface="+mn-lt"/>
                <a:ea typeface="+mn-ea"/>
                <a:cs typeface="+mn-cs"/>
              </a:rPr>
              <a:t> of </a:t>
            </a:r>
            <a:r>
              <a:rPr lang="fr-FR" sz="1200" i="0" kern="1200" dirty="0" err="1" smtClean="0">
                <a:solidFill>
                  <a:schemeClr val="tx1"/>
                </a:solidFill>
                <a:effectLst/>
                <a:latin typeface="+mn-lt"/>
                <a:ea typeface="+mn-ea"/>
                <a:cs typeface="+mn-cs"/>
              </a:rPr>
              <a:t>reuse</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strategies</a:t>
            </a:r>
            <a:r>
              <a:rPr lang="fr-FR" sz="1200" i="0" kern="1200" dirty="0" smtClean="0">
                <a:solidFill>
                  <a:schemeClr val="tx1"/>
                </a:solidFill>
                <a:effectLst/>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C02982-5EEA-4C5D-AED6-7BA2B25F895B}" type="slidenum">
              <a:rPr lang="fr-FR" smtClean="0"/>
              <a:pPr/>
              <a:t>6</a:t>
            </a:fld>
            <a:endParaRPr lang="fr-FR"/>
          </a:p>
        </p:txBody>
      </p:sp>
    </p:spTree>
    <p:extLst>
      <p:ext uri="{BB962C8B-B14F-4D97-AF65-F5344CB8AC3E}">
        <p14:creationId xmlns:p14="http://schemas.microsoft.com/office/powerpoint/2010/main" xmlns="" val="345826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rgbClr val="002060"/>
                </a:solidFill>
                <a:latin typeface="+mn-lt"/>
                <a:ea typeface="+mn-ea"/>
                <a:cs typeface="+mn-cs"/>
              </a:rPr>
              <a:t>(1.2)</a:t>
            </a:r>
            <a:r>
              <a:rPr lang="en-GB" sz="1200" b="1" kern="1200" baseline="0" dirty="0" smtClean="0">
                <a:solidFill>
                  <a:srgbClr val="002060"/>
                </a:solidFill>
                <a:latin typeface="+mn-lt"/>
                <a:ea typeface="+mn-ea"/>
                <a:cs typeface="+mn-cs"/>
              </a:rPr>
              <a:t> </a:t>
            </a:r>
            <a:r>
              <a:rPr lang="en-US" sz="1200" b="1" kern="1200" dirty="0" smtClean="0">
                <a:solidFill>
                  <a:srgbClr val="002060"/>
                </a:solidFill>
                <a:latin typeface="+mn-lt"/>
                <a:ea typeface="+mn-ea"/>
                <a:cs typeface="+mn-cs"/>
              </a:rPr>
              <a:t>Integration beyond cities - </a:t>
            </a:r>
            <a:r>
              <a:rPr lang="en-US" sz="1200" b="1" dirty="0" smtClean="0">
                <a:solidFill>
                  <a:srgbClr val="FFFF00"/>
                </a:solidFill>
              </a:rPr>
              <a:t>scales, sectors</a:t>
            </a:r>
            <a:r>
              <a:rPr lang="en-US" sz="1200" b="1" kern="1200" dirty="0" smtClean="0">
                <a:solidFill>
                  <a:srgbClr val="002060"/>
                </a:solidFill>
                <a:latin typeface="+mn-lt"/>
                <a:ea typeface="+mn-ea"/>
                <a:cs typeface="+mn-cs"/>
              </a:rPr>
              <a:t>:</a:t>
            </a:r>
            <a:r>
              <a:rPr lang="en-US" sz="1200" b="1" kern="1200" baseline="0" dirty="0" smtClean="0">
                <a:solidFill>
                  <a:srgbClr val="002060"/>
                </a:solidFill>
                <a:latin typeface="+mn-lt"/>
                <a:ea typeface="+mn-ea"/>
                <a:cs typeface="+mn-cs"/>
              </a:rPr>
              <a:t> </a:t>
            </a:r>
            <a:r>
              <a:rPr lang="en-US" sz="1200" b="0" kern="1200" dirty="0" smtClean="0">
                <a:solidFill>
                  <a:srgbClr val="002060"/>
                </a:solidFill>
                <a:latin typeface="+mn-lt"/>
                <a:ea typeface="+mn-ea"/>
                <a:cs typeface="+mn-cs"/>
              </a:rPr>
              <a:t>Cities, industry, energy, agriculture and other sectors reliant on common water resources need to act in concert beyond their own boundaries to address shared risks and opportunities to optimize urban water and to invest in building more resilient basins.</a:t>
            </a:r>
            <a:endParaRPr lang="en-GB" b="0" dirty="0" smtClean="0"/>
          </a:p>
          <a:p>
            <a:endParaRPr lang="en-US" dirty="0" smtClean="0"/>
          </a:p>
        </p:txBody>
      </p:sp>
      <p:sp>
        <p:nvSpPr>
          <p:cNvPr id="4" name="Slide Number Placeholder 3"/>
          <p:cNvSpPr>
            <a:spLocks noGrp="1"/>
          </p:cNvSpPr>
          <p:nvPr>
            <p:ph type="sldNum" sz="quarter" idx="10"/>
          </p:nvPr>
        </p:nvSpPr>
        <p:spPr/>
        <p:txBody>
          <a:bodyPr/>
          <a:lstStyle/>
          <a:p>
            <a:fld id="{EAC02982-5EEA-4C5D-AED6-7BA2B25F895B}" type="slidenum">
              <a:rPr lang="fr-FR" smtClean="0"/>
              <a:pPr/>
              <a:t>7</a:t>
            </a:fld>
            <a:endParaRPr lang="fr-FR"/>
          </a:p>
        </p:txBody>
      </p:sp>
    </p:spTree>
    <p:extLst>
      <p:ext uri="{BB962C8B-B14F-4D97-AF65-F5344CB8AC3E}">
        <p14:creationId xmlns:p14="http://schemas.microsoft.com/office/powerpoint/2010/main" xmlns="" val="360535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Capture, Store, Transport,</a:t>
            </a:r>
            <a:r>
              <a:rPr lang="en-US" b="1" baseline="0" dirty="0" smtClean="0"/>
              <a:t> Treat</a:t>
            </a:r>
            <a:r>
              <a:rPr lang="en-US" b="1" dirty="0" smtClean="0"/>
              <a:t>, Reuse,</a:t>
            </a:r>
            <a:r>
              <a:rPr lang="en-US" b="1" baseline="0" dirty="0" smtClean="0"/>
              <a:t> Recycle Using Integrated Innovations</a:t>
            </a:r>
            <a:endParaRPr lang="fr-FR" b="1" dirty="0"/>
          </a:p>
        </p:txBody>
      </p:sp>
      <p:sp>
        <p:nvSpPr>
          <p:cNvPr id="4" name="Slide Number Placeholder 3"/>
          <p:cNvSpPr>
            <a:spLocks noGrp="1"/>
          </p:cNvSpPr>
          <p:nvPr>
            <p:ph type="sldNum" sz="quarter" idx="10"/>
          </p:nvPr>
        </p:nvSpPr>
        <p:spPr/>
        <p:txBody>
          <a:bodyPr/>
          <a:lstStyle/>
          <a:p>
            <a:fld id="{EAC02982-5EEA-4C5D-AED6-7BA2B25F895B}" type="slidenum">
              <a:rPr lang="fr-FR" smtClean="0"/>
              <a:pPr/>
              <a:t>8</a:t>
            </a:fld>
            <a:endParaRPr lang="fr-FR"/>
          </a:p>
        </p:txBody>
      </p:sp>
    </p:spTree>
    <p:extLst>
      <p:ext uri="{BB962C8B-B14F-4D97-AF65-F5344CB8AC3E}">
        <p14:creationId xmlns:p14="http://schemas.microsoft.com/office/powerpoint/2010/main" xmlns="" val="344748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How do </a:t>
            </a:r>
            <a:r>
              <a:rPr lang="fr-FR" dirty="0" err="1" smtClean="0"/>
              <a:t>we</a:t>
            </a:r>
            <a:r>
              <a:rPr lang="fr-FR" dirty="0" smtClean="0"/>
              <a:t> </a:t>
            </a:r>
            <a:r>
              <a:rPr lang="fr-FR" dirty="0" err="1" smtClean="0"/>
              <a:t>get</a:t>
            </a:r>
            <a:r>
              <a:rPr lang="fr-FR" baseline="0" dirty="0" smtClean="0"/>
              <a:t> to the </a:t>
            </a:r>
            <a:r>
              <a:rPr lang="fr-FR" baseline="0" dirty="0" err="1" smtClean="0"/>
              <a:t>Cities</a:t>
            </a:r>
            <a:r>
              <a:rPr lang="fr-FR" baseline="0" dirty="0" smtClean="0"/>
              <a:t> of the Future?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Grand Challenge is: </a:t>
            </a:r>
            <a:r>
              <a:rPr lang="en-US" sz="1200" b="0" dirty="0" smtClean="0">
                <a:solidFill>
                  <a:srgbClr val="00B0F0"/>
                </a:solidFill>
              </a:rPr>
              <a:t>Educate a new generation of urban water leaders and managers for a governance that will promote reforms, as well as new technologies and  business models to build cities of the future!</a:t>
            </a:r>
          </a:p>
          <a:p>
            <a:endParaRPr lang="fr-FR" b="0" dirty="0"/>
          </a:p>
        </p:txBody>
      </p:sp>
      <p:sp>
        <p:nvSpPr>
          <p:cNvPr id="4" name="Slide Number Placeholder 3"/>
          <p:cNvSpPr>
            <a:spLocks noGrp="1"/>
          </p:cNvSpPr>
          <p:nvPr>
            <p:ph type="sldNum" sz="quarter" idx="10"/>
          </p:nvPr>
        </p:nvSpPr>
        <p:spPr/>
        <p:txBody>
          <a:bodyPr/>
          <a:lstStyle/>
          <a:p>
            <a:fld id="{EAC02982-5EEA-4C5D-AED6-7BA2B25F895B}" type="slidenum">
              <a:rPr lang="fr-FR" smtClean="0"/>
              <a:pPr/>
              <a:t>9</a:t>
            </a:fld>
            <a:endParaRPr lang="fr-FR"/>
          </a:p>
        </p:txBody>
      </p:sp>
    </p:spTree>
    <p:extLst>
      <p:ext uri="{BB962C8B-B14F-4D97-AF65-F5344CB8AC3E}">
        <p14:creationId xmlns:p14="http://schemas.microsoft.com/office/powerpoint/2010/main" xmlns="" val="182942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4475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267187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77471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263437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57698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348733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5401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73833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7904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326647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3949D-0DEB-4387-83AA-F5A1C7F086ED}" type="datetimeFigureOut">
              <a:rPr lang="fr-FR" smtClean="0"/>
              <a:pPr/>
              <a:t>27/03/2013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23164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3949D-0DEB-4387-83AA-F5A1C7F086ED}" type="datetimeFigureOut">
              <a:rPr lang="fr-FR" smtClean="0"/>
              <a:pPr/>
              <a:t>27/03/2013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E53F7-C42F-42E6-9F88-3C078E71BE38}" type="slidenum">
              <a:rPr lang="fr-FR" smtClean="0"/>
              <a:pPr/>
              <a:t>‹#›</a:t>
            </a:fld>
            <a:endParaRPr lang="fr-FR"/>
          </a:p>
        </p:txBody>
      </p:sp>
    </p:spTree>
    <p:extLst>
      <p:ext uri="{BB962C8B-B14F-4D97-AF65-F5344CB8AC3E}">
        <p14:creationId xmlns:p14="http://schemas.microsoft.com/office/powerpoint/2010/main" xmlns="" val="16791353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icjproject.org/wp-content/uploads/2011/10/Global-Climate-Change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58349"/>
            <a:ext cx="5652120" cy="5299651"/>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Oval 27"/>
          <p:cNvSpPr/>
          <p:nvPr/>
        </p:nvSpPr>
        <p:spPr>
          <a:xfrm>
            <a:off x="251520" y="180697"/>
            <a:ext cx="2490304" cy="20428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Picture 7" descr="http://www.earthtimes.org/newsimage/people-and-the-planet_264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725" y="476672"/>
            <a:ext cx="1635894" cy="122546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Box 29"/>
          <p:cNvSpPr txBox="1"/>
          <p:nvPr/>
        </p:nvSpPr>
        <p:spPr>
          <a:xfrm>
            <a:off x="683568" y="1412776"/>
            <a:ext cx="1640193" cy="830997"/>
          </a:xfrm>
          <a:prstGeom prst="rect">
            <a:avLst/>
          </a:prstGeom>
          <a:noFill/>
        </p:spPr>
        <p:txBody>
          <a:bodyPr wrap="none" rtlCol="0">
            <a:spAutoFit/>
          </a:bodyPr>
          <a:lstStyle/>
          <a:p>
            <a:r>
              <a:rPr lang="en-US" sz="4800" dirty="0" smtClean="0">
                <a:solidFill>
                  <a:srgbClr val="00B0F0"/>
                </a:solidFill>
                <a:latin typeface="Goudy Stout" pitchFamily="18" charset="0"/>
                <a:ea typeface="Ebrima" pitchFamily="2" charset="0"/>
                <a:cs typeface="Ebrima" pitchFamily="2" charset="0"/>
              </a:rPr>
              <a:t>70%</a:t>
            </a:r>
            <a:endParaRPr lang="fr-FR" sz="4800" dirty="0">
              <a:solidFill>
                <a:srgbClr val="00B0F0"/>
              </a:solidFill>
              <a:latin typeface="Goudy Stout" pitchFamily="18" charset="0"/>
              <a:ea typeface="Ebrima" pitchFamily="2" charset="0"/>
              <a:cs typeface="Ebrima" pitchFamily="2" charset="0"/>
            </a:endParaRPr>
          </a:p>
        </p:txBody>
      </p:sp>
      <p:sp>
        <p:nvSpPr>
          <p:cNvPr id="31" name="Oval 30"/>
          <p:cNvSpPr/>
          <p:nvPr/>
        </p:nvSpPr>
        <p:spPr>
          <a:xfrm>
            <a:off x="3755886" y="106863"/>
            <a:ext cx="3480410" cy="3442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61676" y="1412776"/>
            <a:ext cx="1558192" cy="136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5" descr="http://clipartist.info/clipart/pligg/COLOURINGBOOK.ORG/gerald_g_leaking_toilet-1331px.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96091" y="618502"/>
            <a:ext cx="1446683" cy="1879694"/>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Oval 37"/>
          <p:cNvSpPr/>
          <p:nvPr/>
        </p:nvSpPr>
        <p:spPr>
          <a:xfrm>
            <a:off x="5652120" y="3428111"/>
            <a:ext cx="3168352" cy="2952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9" name="Picture 2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91806" y="3822903"/>
            <a:ext cx="1888979" cy="21627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0" name="TextBox 39"/>
          <p:cNvSpPr txBox="1"/>
          <p:nvPr/>
        </p:nvSpPr>
        <p:spPr>
          <a:xfrm>
            <a:off x="12895" y="6531247"/>
            <a:ext cx="1205779" cy="253916"/>
          </a:xfrm>
          <a:prstGeom prst="rect">
            <a:avLst/>
          </a:prstGeom>
          <a:noFill/>
        </p:spPr>
        <p:txBody>
          <a:bodyPr wrap="none" rtlCol="0">
            <a:spAutoFit/>
          </a:bodyPr>
          <a:lstStyle/>
          <a:p>
            <a:r>
              <a:rPr lang="en-US" sz="1050" b="1" dirty="0" smtClean="0"/>
              <a:t>Akissa Bahri, 2013</a:t>
            </a:r>
            <a:endParaRPr lang="fr-FR" sz="1050" b="1" dirty="0"/>
          </a:p>
        </p:txBody>
      </p:sp>
    </p:spTree>
    <p:extLst>
      <p:ext uri="{BB962C8B-B14F-4D97-AF65-F5344CB8AC3E}">
        <p14:creationId xmlns:p14="http://schemas.microsoft.com/office/powerpoint/2010/main" xmlns="" val="283408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18532"/>
            <a:ext cx="8424936" cy="6031055"/>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Oval 16"/>
          <p:cNvSpPr/>
          <p:nvPr/>
        </p:nvSpPr>
        <p:spPr>
          <a:xfrm>
            <a:off x="2411760" y="1353840"/>
            <a:ext cx="4248472" cy="3960440"/>
          </a:xfrm>
          <a:prstGeom prst="ellipse">
            <a:avLst/>
          </a:prstGeom>
          <a:solidFill>
            <a:schemeClr val="tx1"/>
          </a:solidFill>
          <a:ln>
            <a:solidFill>
              <a:schemeClr val="tx1"/>
            </a:solidFill>
          </a:ln>
          <a:effectLst>
            <a:glow rad="228600">
              <a:schemeClr val="bg1">
                <a:lumMod val="95000"/>
                <a:lumOff val="5000"/>
                <a:alpha val="40000"/>
              </a:schemeClr>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3019" y="2454796"/>
            <a:ext cx="2523117" cy="1815700"/>
          </a:xfrm>
          <a:prstGeom prst="rect">
            <a:avLst/>
          </a:prstGeom>
          <a:noFill/>
          <a:ln>
            <a:noFill/>
          </a:ln>
          <a:effectLst>
            <a:glow rad="101600">
              <a:srgbClr val="00B0F0">
                <a:alpha val="40000"/>
              </a:srgb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Up Arrow 18"/>
          <p:cNvSpPr/>
          <p:nvPr/>
        </p:nvSpPr>
        <p:spPr>
          <a:xfrm>
            <a:off x="4396324" y="1556792"/>
            <a:ext cx="319692" cy="57606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Up Arrow 19"/>
          <p:cNvSpPr/>
          <p:nvPr/>
        </p:nvSpPr>
        <p:spPr>
          <a:xfrm rot="10800000">
            <a:off x="4396324" y="4509120"/>
            <a:ext cx="319692" cy="57606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Up Arrow 20"/>
          <p:cNvSpPr/>
          <p:nvPr/>
        </p:nvSpPr>
        <p:spPr>
          <a:xfrm rot="16200000">
            <a:off x="2683962" y="3125138"/>
            <a:ext cx="319692" cy="57606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Up Arrow 21"/>
          <p:cNvSpPr/>
          <p:nvPr/>
        </p:nvSpPr>
        <p:spPr>
          <a:xfrm rot="5400000">
            <a:off x="6068338" y="3125138"/>
            <a:ext cx="319692" cy="57606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p:cNvSpPr/>
          <p:nvPr/>
        </p:nvSpPr>
        <p:spPr>
          <a:xfrm>
            <a:off x="7092280" y="4788532"/>
            <a:ext cx="2448272" cy="2435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224" name="Picture 8" descr="http://www.nwinternet.com/dev/content/shocked_child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73635" y="5312364"/>
            <a:ext cx="1778885" cy="157302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7880791" y="4762351"/>
            <a:ext cx="939681" cy="646331"/>
          </a:xfrm>
          <a:prstGeom prst="rect">
            <a:avLst/>
          </a:prstGeom>
          <a:noFill/>
        </p:spPr>
        <p:txBody>
          <a:bodyPr wrap="none" rtlCol="0">
            <a:spAutoFit/>
          </a:bodyPr>
          <a:lstStyle/>
          <a:p>
            <a:r>
              <a:rPr lang="fr-CA" sz="3600" dirty="0" smtClean="0">
                <a:solidFill>
                  <a:srgbClr val="00B0F0"/>
                </a:solidFill>
                <a:latin typeface="Goudy Stout" pitchFamily="18" charset="0"/>
              </a:rPr>
              <a:t>!!!</a:t>
            </a:r>
            <a:endParaRPr lang="fr-FR" sz="3600" dirty="0">
              <a:solidFill>
                <a:srgbClr val="00B0F0"/>
              </a:solidFill>
              <a:latin typeface="Goudy Stout" pitchFamily="18" charset="0"/>
            </a:endParaRPr>
          </a:p>
        </p:txBody>
      </p:sp>
    </p:spTree>
    <p:extLst>
      <p:ext uri="{BB962C8B-B14F-4D97-AF65-F5344CB8AC3E}">
        <p14:creationId xmlns:p14="http://schemas.microsoft.com/office/powerpoint/2010/main" xmlns="" val="243790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iped Right Arrow 7"/>
          <p:cNvSpPr/>
          <p:nvPr/>
        </p:nvSpPr>
        <p:spPr>
          <a:xfrm>
            <a:off x="323528" y="188640"/>
            <a:ext cx="8568952" cy="2304256"/>
          </a:xfrm>
          <a:prstGeom prst="stripedRightArrow">
            <a:avLst/>
          </a:prstGeom>
          <a:gradFill flip="none" rotWithShape="1">
            <a:gsLst>
              <a:gs pos="11000">
                <a:srgbClr val="00B0F0"/>
              </a:gs>
              <a:gs pos="29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utoShape 6" descr="data:image/jpeg;base64,/9j/4AAQSkZJRgABAQAAAQABAAD/2wCEAAkGBhQRERUUExQWFRQVFxgXGRcXGRcbFhkaHBQVGBgcGhwdHSYeHBojHRgYIC8gIycqLCwsFyAxNTAqNSYrLCkBCQoKDgwOGg8PGiwkHyQsLCksLCwsKSwsLCwsKSwsLCwsLCwsLCwsLCwsLCwsLCwsLCwsLCwsLCwpLCwsLCwpLP/AABEIALcBEwMBIgACEQEDEQH/xAAbAAABBQEBAAAAAAAAAAAAAAAEAQIDBQYAB//EAEMQAAECBAQDBQYDBwIFBQEAAAECEQADITEEEkFRBSJhEzJxgZEGobHB0fAUQlIVI3KCkuHxM2IHJENTY3ODk8LSFv/EABkBAAMBAQEAAAAAAAAAAAAAAAABAgMEBf/EACYRAAICAgIDAAIBBQAAAAAAAAABAhESIQMxE0FRBCJxMmGx0fD/2gAMAwEAAhEDEQA/AN+0KIUCFyx22c4kKI5oVoQHQsc0dAAsc0c0LAA1o5odCQAI0JEM/EtAa8fVoTkkNJljDCuIjOGV4DVimgyCiyC44qitRi6w6djGELIeIUudCpW8AYaaFGL3D4ZIveEpg0BRzRafh0xEvCPFZImivaEIg84QAQGoRV2KiOOaHZYVoYDGhGiRoRoAImjmiRoTLDERtCNEuWEaACNoRokaEaACNoZMdqBzEzQ0iEMzeLxSc5H4kgihACmcUNqXjojxHA5pUrLLGVy3M1LCkdHI3yX1/n/Zv+v/AFGxwWKExLh6MD45Uq+cEtHmap2OcjDTEJQLhZILsBShowHpEWI43j5KT2s4dDLUC13d6vCl+QorY3xM9RaFaPIZntXi6pOJIU10MR4hx9tGq9kfamYsdlNWleQVmrUErI0fQtZ/B4I/kRk6JfG0rNlMUEhzQRR8bkzpmQy0BaAS6SoAliNdKh21EUuPxWIkulCwtM5Z7NRUFJSLgqJoD7rwVMw+NzS1pmuskhYdHZpuHbWhHWkU+S9USomk4djO1STlUgpJSUquCPiOsFtGZOMxMk5ps+UproSXKhWwYMTf1iyme0UuWgqmkIqwYgvQmgFRbXeLXIvYsSzWWBJsA8VfAPaKVjZapkoLASrKc4YuwO5oxETo41JWwQtKioUHiHDg2EVPsWjLLWCQ+cUcbX8/lFZJ9BWi2n4dzGe4dxaXipk0S87yVZS4YGqg4rXumNOpQUARY1jOcAkETZ5IZ1W/mV8LecRLspBq3ZoqU8XQrEKw4ftEjMactkm/8wi8my+b76/SKbDyz+OXysMtaXoPj8olspBASRAc7i8sT0yCo9osOAxIZlGp07pi4XK6GKmdhv8AnUctk3a9C/up5wmNFpgEMseMS8T4/Lw60IWtlTVMkAKOoGgLVUBEkuXWKnjUsGfIo5CrnxDD5wSQLs0+GxWhguViXjI+1HF5mGSFIatGIBqbV0sYK9leJz52Yz0pAoUZSkuKuXSYi2nQ6TVmnXEASGqIk7SIJqnjWLM2iAiFyw4CHZY3TMyLLHZYkywmWCwI8sI0S5YTLBYETQjRLlhMsOxURNCNEuWEywWBE0JliVoaRBYymxvBVLWVBbO1GB0A2jouGhYmkO2YXDexsrGvMmLmpKTkGQpAIZ6uk1rFyr2MQEFKVqbLlAUAdGq2WMfxH2tn4NQTKKQFDMXANbfAQRJ9u8UpIOZFR+gR5rs7tAWO4UmWwDlcsqCyGysC3iNy+8BYGZnUpJDaOCMr6AgprrqItpWOE1C80qXmUoOpLpoGUQwoxJih4jgMpSUgtqKsw+AjnfG0T0TyMQJa05w6QruvRutD4sPWD8fjxNQBmShjQhKRtfUip8OrVoUl0nlJAqOngYFONUCw3dzfz2MSk3omzVScZnSexl53d3QnNenhf3eUQo7EL/eqI0UCgvLPVLgKqfdGewuPOZ2SpVQHatdRZunQRbcT47MmpCVIJyjvFS7G4qaD6ReGx5HpXAvZjD4pCVSJ8lYSwU+HTnBambn+Lg+UW6fYQarkmtP+WRbbvR5t7I8fnYV1S5aOYM+YkGutaxt5f/Eacf8AoyvVcapS+FJlun2GQ/elNt+Hl/WHp9hkUcyjv/y8v60irH/EOb/2Zf8AUr6Q9P8AxCm6yEf1q+kV+wBuN9l5EhBXMMptGw8pydgNTGVVi/3gAw8jIQpyZSXDEMKHWsGcT4qvEKzLNrJFkjp9YCEaKP0m2MVjSUE/hpGYLZuzVUZgH721YITjRnI/DyWCQQrKu7kN3oatJyki+j2fR/OG4RKyApWUgpBoCDodyINXQbqxZfFuWWThpYKiAoDtRlvXvdB6wo4wEmYRh0fuw45ppzHI9HUdgKQiwzRCVV8odIVsrvaTFGaiWsgpUVywwUtgJj5hU0bKIsMJOHDcWpJUVSpjVOYqCefLchik3pVIe8UfH+HYmetAkJUQnmJTlooHluoGjn1iw9kkzcb2qZ5Ut8oKyEgoyhZl0fvZlOLuArQwwPTAREc2Mz7O49UtZws/vo7h0UnQDo1vAi4jTBMawMpDQmFaEmzMoso9Ehz6RGMV/wCOb/8AGv5CLzS9k4tkrQjREccn9Mwf+1N//MIcejXMPGXMH/1gzX0MX8JmhGiA8TlarA8XHxEJ+05X/dR/UkfOHkhYsnaEIiIY+Uf+pL/rT9YeMSj9af6h9YeQUK0I0OzjcesV2N49KlmWHzdqQE5a0LB/BynrzQnJLsKDiIaRGZ4n7ULlLmJa0zKjlIDNzFT3Y7NvW0TYH2sExZBSACQEBw55iCS+jV6N1EZ+aN0PFl+0dAp4tLBIUqoJFApQvuA30tHRpmvoqPIOPYZSilgTyNdy+dBioRw2azMqzRtJUwNfX31gqVLe1njzXOnR6KhatlPwh8qn/Vs2gibF4bOGdoJOEUJpD8pANGu5fTw9NIZieUgPf7+UPLRnKNGf4vhynujvcr6APZorp0rKthmLh/Lx2jUYnBOQSosNKN5wBhsBzLW5qSB4AkfGCiMSlmygjKpBBU9QA7wdyzRV320FWtcQbicCCnzG2pA2iXC8PyknM79APv8AtFKLFQzhuHVLZIBZ93bzjQ4clg7P0gKVI6n3fSC5co/qPu+kapCC0mHwDiFKSaH3D6RV4zG4kKdCk5AKgpDvXpbuxQGkw+ORMBMtaV/wkH12iOfMIWirB66XBA9KxguG+zy1TcmbIty5rSma4+UXEvBqAUmbMUvKSh3URf19YhyouMHI16sR/wCXlazJJdw1WtejeYaq4Ge6UgTKZU0ZLg2OlrC2ly8edqw/ZrQkOElaaP1a7RIMMZhUorU7qatAxLfARPkV9F+F1Vmv4txxMrNndgoJcCtSGf1gfF8dTLWxSs27qXFX+kZ/D4pTFlFhpSwp49YNVicoKSqz3O9oXkTYPicVbLuTgMVNWpWGWEpCQlQUQxLkin3YQJg/Y/FS1KTykkhSuZQBcUPLMQdDr6Qf7Oe08uQFJX+YuC42Zr9PfFxwDiRxkyac5lgZQEjIcyQ4cgpJa3SsaKmZOysn8KxquyB7N5R5VDvWsVmarYGuo8Ys+Hcf4hOByJkEp5VJWMqwoFi4fz6O3U3GIwik5CJhLLHLllgWPQRV8efDzBikO4/1UBudAYZmCqqS4Hh4RVIVjeEe02JmYtEqfLloA7QHKKlScqbvZ1aX8o2qEA1IqBT5x54eMS5mMlLlqBGUk0IqpctdH849ElJL2pv8o55P9maJaG5YXsgBTVzeOCFVcEVYHfrCh2qkg7awhnJlubmj2NPMaw2u8cFkNQ191NYRSqsx8dIBiGQGrW92PlEE/CpZwhBP6SEgGo1Iuzw5WPQFBBUApWbKDrlAKiOgBEVXHuIsgZVpBKksmme9ak0a7++sJsDO8f4+lKpqJcmUpJGVCwhLpUKXAq5dh0jHY7EMXAar7gl6XroKCm0WPGOKIAzUJzEkJJUC7lyLAAqoATcxnxPClFjQG48QG67VjB2yGWk/EuztoTdy9g2z+Hzh2FmVJaiWU5Aa9b3qRR/iYr/xAJDu2rByKA1A1ZiWjkYkAJDd6zi7KVfYuDv84UfonHRb4jGJUolXaOTVlf3joqJeILbeZ36COh2yaCpS1EDKknnRZzZQ+TxZyMzAgX231tBIwMwjKojL/EAoDZ8vTzfyiTiEyaQhAHKk0MsJC2rddAQDVgHoK3hy/Zncv1AZKFdpUGoaoPTXeF4jK3QVKBDAO94iWtQetBygOs5iwF0m+pNCNbF5sDOmKIGSttSkFu85JJcm9KNCTpVY2r9AGIMzIwQXa4FquIbh5CggDIokCtDdnN+rxqU8LUa5mrYMHob5W8WL+Zh8zBr7oWFgNRRUSANAXFIcebHomXGpGTmyFEDlIdrg7i7OxgqXhSbEHz+sXuQp1Zr7e/4vAa8EQXFQa0t5EfdI0X5DM3wor1JWkUQVdA31aCJUqaQGRlJ/URSJsrEBm8K+9/rD+1A0Pue1ob55PoS4oojXglkAqIT6ffvhq8HJS2dbuwypcqKn10SkBiST4CD8JKVMohBUfcG330hMTwKcmpklQ2SxOmz1ifJL6VhH4VqOGSCrMElJd+Z0qd78qmNha49IkncLfNlLEqzFw4qdPfA82WpQYklj+YKBDb0cHyrBKccU0e+++1RtrEZMvSBf/wCWKFFcz94m6a5GU9D3q+EAyOBLClJDlhWln83bxaxi2l+1Syoy1y0lLVJ0HUG9Pj0hsmUsKWpisjustgznKATsG5YqLk3TQm0t2BSuFIlBRmcvKUgqO+7V8mghPs4lYJBUSQ7lgLht9IAMmcmaFTmAUsJSm6U8z0J7ymH20Gj2iU2VKQo1CVkhKQXoCAK9bwNNMMskdK9lyxzKa7MH3rzUgnAYFcgqWiaxLgn8viANaCFwk1S0jMsqq5KT6ty6WpBM2c4DBv0gu4A3Hy9YlybY1FVREcdipgL4mn+0AEUIcFnBrvEC8MoqL4rEuBfOaVBNwQKgOH0iVGGAGr1d2+No7GYwJDqUosAKOpXwJPhpDzl9FhH4VM/ha5dZMwgiwUSNrNRvKDeHyZ0hzKmSVFsoMztCAHBfKE3Yb6w6VNUqrKANgoHNdqvWJ0ylUOmtIM2h4JheB45NA/5lQKgWBk5kpbqCRzXi8lzSoBSVrKSKHOr6xkcTctUUoP7w3DcaXKUMhJGqSHceG/UQZ32LCjYfvP1TRVv9RWpYfmipn4vFsOablUlYLLU6VZyEEu4Zg3iR0hUe1CFoKSAlb23Yi3W1DvEkni6symCnNAS5FqUalTo5odBEPkS9Fxh7M3gpWPRPQVJmLCCa5aFJUkkOdyHNmcttE+K4AJy0nEqGYcgSJWelVVOWgckUcxqjxFTBwASK019T6QNOxZUoDJmp3gpn6Cxf6xL5EVCNPezM8QwsrMsnDalAOQoSofrZ70sBbWMnw/DALzTKJ5nBCg50HKHZ9t49dn4nKlwZgYCyjQtbyaKvh3GJnarSvtMhLpIcgUObM9y7VGnhGimmjNw2Zni3Djnky5NFZAVrSUglygEs4PKdz4WimTwWdMWodplQhTc9K1dr/qJ8Y9MxUnDqXzqQZhHeKEBTeIAPk8QTvZyUsAJKUhyeUEFy7uXO8GVLQsDMy+GSEgAyErIFV51DMdSzUrpCRrZHApSEhIQ7amYXNX/RHQWycGQYbhim5yW21tCYiSgAF2Fdjbz93SHIxBcVRl2oPeCXh1Ac4SM+5zW2SHLC9t4xtmuh0vCS6ciqVcgX6CJ0TEpHJLLAPQc3g33vDVLOyS3jrDl40pD0tYPE7fYxZq0jnKFOfEnzgSdiwElSgUhLu5egbca1hf2gtdQ2gIIr0oOsAT8VnLKL5WLaZSH0tbW1YKVj2LiZuVQZiCfzKyncNTvPv/gSZjFBSsrqBL5dPytVRdqWDWEQLDqLukGzEuNgD4RKFA0f3+O8a1RI3DYztB+UkFjlBAcXAc16s/iYnQjMauA7NXS9T4bQ0EO/oamtRS9qViNCSqmYs7BiQFbufu0FgLxbhXahDFSVJqOzUARVrkH4esOw2Nx8j/TnpnJ/ROHMPBQv7o0HCOBpWkLUoKFsqDboTdxtF6cIgpy5UhO397v1iop0S2jx72w4/jxlVMUQKMUhJSktzJNPjFdgPbfMkieMzAsUgJOltCfSPUOJcHkd1fMFZuSjkAV6fC8YHFezGCVMEuRmzqUrmzuBylgzbtazXMaKcaqSIcZXaY4T0zEdpJmDIzKCu85FKsWqdaXi99nf9EE3td6AlunpGH4bwifh8Rly52bOkVSRQ6kAsbdaaxtZHElpAAkTAP8A0Un4YgRcai7WyHtV0O40tctIMuUF82YlgQkgULa13/tFClQmrSCgoGZSqEi7qUT1q1Iv18WJoZM2v/gmbbieYEl4+WhTCWsK7zGRPc3D99XXzhTd7oqCrVhCcEaGidQK0tez/fmUJrBsxWQ/Qe6BuF4hpVQoElRJXRXfLkpNQLjwiSXhhNITmZJGjub1e0YWbD0SlKNR6P8AS/h1hxcBv8RaYLgx7klkpsXppWrVMOxHs7MQQWzD/aX91x6QrApe2UNT5U+H3WJpS0ZSlaMxP5nLinmGvo8SzJSUqZSWIvuC9AzPAxnFJDEA1oXduhDfGFY6Il4QtTrUH5fLxgSbLIt6Nf4+sHYmeA6ual8t23rfzh0oPVzow0Iu3jDsKKDGqUkFSEBSh+Vq1O+o1vFtgeLlSBlGYFTPVgBezigg9coLZ05T6QJiuDKUkhE0ocvTKylAEArepAd2fxfQdMNoscAozEuC1SGcFx12NR6bGGpSoK5lF3p5/L4wLwvAzZCwHSpJSHZmcKoW63aLiTzAlzRRHNrrSnn5RjJUWmV+K7VHMlJXU0Dbev8AeOmqZlEFIYFqtUi72/xFqkPRsvWnl5w2ZJUSohJYCq3GUe/4QqY1IqUh+/rWvjQeOkES0hAScxQ5ADuxe1Q4A/iaJ08NJDmutNtHt6/ZeeHZSSXynYEDX09Yab9A6JBPH6vifeI6CJU1DDnHnmeOh5Mz0UxWJpZwBVy33tBMiSkORp+Y6Ue20Pl0NSHuwvXxBNtBoYb+KWokGguDloEgVcvU3FK1HWKbBIiVMJHe5CHzMSokvdxQWP8AiJQhKHXdwzqZyzsABc1PrCzJRa7kUClAEmwdQTX4fKGyZqgplSwtKSVJWFJ3DsCQUtQUBMIBpxBQVEgM4LBnelGYEau+8QTplFECpq/K5cg2+zBGKmZzmILCwqlrWP8AaEyIPdCmIvmOZyNmBH8UNAVC5hB3poLW1u9IixOKAChUM3Noal6+AJpeJ14aiiBU0BILh2Ad+Y+N6G8D/hkJOY5X7xJNAXpV9HMV2ST4WVmH7tNdHdho/hSnz1NkIKQkKIzAVy0ST0B8wPDyAsziCEAJ5iwBoCzM4JagS1akU8oknTh3kgrDAFqhiHKiXZq+O0NoZ0tM2WrtJUwoXrmAIWGoFB66VuG0eG4rj+MxByqR2EsJ5ilTlZawUkEgP4U1eJ0ku5Grvp4fLyjgtJJZnIo17m3R3t8oLpUFGYmHFJBSzBQGbKVFDP5u2up6wTwf2el9kJk5RTOUsFg5ZNCHSLGm/wCYC8XSSn9OWobqWpo+9I5ODSCOlvu9oVuh0gqVNRQFJUDTM5Jp+rXpE5VlGUHzAD33am3hAOISkpZRIy1LEg9PEj4HwiOXxMEAXIBB6Aa1Z4ring99E8kMloMcQDiZB7RKgWYEKtUaP4XiRcxEwKAW5HKdQ7VBFGO4jOcSxmJlpCAApJBBUhs3kD8zp5R1zbktLRywSTtld7QcUX2yRLUouSrK5CT3cpbyp08Y2fCMaBIC1oCSeYpepo7Ozig0BIDnpHn+OmPOAq4TJqu1EpfMzuSS1NXjdzJXdUOVRTSWCCCa0dgbbfKObk0kjphttmjwPtFh0SkpXIXKQO6op7SX1ImozOXuSxiu4z7WoIIROMqV+addahQNJSa9O0UyRo5jJjG4lBWrB55eckTZYcAGvMkE0PUeVjBXDJOUmaVSTO/N2quQE0CQzlzSpd2p0hlotUYuVLQh8wfuhYBWr9KiEgkqNKvrBRKES3mFkmrkgBN2cu5PzgOd7UHDy0qmJcvmKZYBCUl2Y0BLm/XzjI8R41PxU5pmYJuEgMAH/KDct+Y+GrRMYNjcjaiSibJCklSgz0Fqm4p6/WBJKEirgbP9KdYd7MYkS0FgzB2NCCSKGr7P6xGicq6wyySeUMxcswBt5+tYSGXuD4LyuskPYBn6P9IBxksIWUhbsA7XDu2YWcs/+Ynk8aUUnMQCxrRx8n90V5KQGSKEuTdT3JJNyd4pCCJc3rBiZ5FiIrZUuza+7wNzBXaoEsDKe0Jcq0HSl28B7oBEuJ4imW2dQS9iWA9TR/OJHSsOouBUMaWbShgCY/l8YYvCILBilW6VFJPmkj6QxFmnFBKWHucH028occcSAM5brZvlFbKl5WHeIJ7zP66+giWbh65i6TWjhjoIP4CgpeHcuQ/XMY6BO1VotDeZ97x0LY6JFcQAe58DqdKf2gSXjFKSSpIJB7tzu5erBmaltoHl41QYqCCbu1f6XIf7MNn4liWLCxIYE2fLX3QqGFI4mpyciASzglRcWsNfGDpnEpaQS7gDupIcOA77m1dAYripMqXm7yyXBJp5tQf2hsuYVliUDPUNls1yW6WN6+ctDQXM4gFsyVEAil2YVYmpa73+Qs/icqUrskpWZgLkk9HdyXIG+4ERns3BzZqsAwIzaZQ7mjsBQVtEsxCVA5llBL8q+82wDlNvlSBCYoxIWGSTZSgKMXP6mpUmj+QrEc3BialWfuqd3Y3DWtR9ekT4fh8tioqSVkK5hcijMLl6U67wVKCSmuYAM7hyCLgta/u8IfXQjMTPZSQF5iVqVTVnbycCm/SDCcmUZBlBzEhyxZTKL3Lnr3qs0WU85iMrNoAKbUpXeBst7hgx+H96Rpb9iSE4fj/xCphKMktGUZi4Jd2CadHtqIsJaUjlDOCVEO5D/B7tu8VqFiShRIaqiMqQTVRJ8aM9dBA+N4kUswISBRBIBUTR1W/L8YitjLkhrueo9PIRBNQa0JIFAxd/DUfLWBZOFBSc7lWlVBg7gBmLUHve5iLE8NmOOzUElLFOYljWrkF3NSd6HeGAWZJKFZgmXlvmUwY6vZwfhrFDh0GSlq5XLEMQTmqzAghm8C940i8QJiMiyEhxmsxAUHBfQsAdwYz+D4KJZmdqrPzHKAAEAXBABYdQLHcQaSCm9IklYIocobmYFNAzA1Cj4l/AQfLShYykAlqhi41rVxFd+JSVpBNMwzA1BYtvTr5tFmniaUKIKdNG1ejANSOjjjKS7OKdJ7K44FCpqUhNQoK/2kix3ptaJPxS5+IWgS1qQCEApS4SCA4UQKAkE1NnpDU8UQJilAjMQphtylqXhmCRn5SEmXMK1E5lAvXZQBoARs8Yy1I6+P8ApNOnh4SGPUtfz2zM0OOGCQCQ5NQxLX8ASPGB5GCEqWciaAOwNSw9K9dxE4x4ZLsCdGcCgo4ow6bP1jJs0SFlysoUS4VQjbzGzRUHBTjMJmTUTkhyApLFJyqZtqnT0ifG8QRlGVkvWp3o5B0p74ZKkGq1sRStFI/lo9KUNi0UgoMwvD86gixWAX0AY3rUMWa/NEWJ4dNlqKchIFlZksfUv5dIB43w7tUMJi0KoQQ4oRUEHzr79xcJNlYJISoqJVqWqRam1doaWtCsPzqKmKMou4WkuaXAtr6esiUEh2LAs4fVzEMriSJgdFQ7U+tvKD8FN7w0KWUGfzbcHr8YOgIkTsos7sPMvv0BhUJZVbbjTz90NxCwpbAEIQSkdSaqPqyf5TvBsyQFper7mAAI1t9tCCcBy2Xf4f2jlSq7jp7/AK06QRM4TNWzp5dASNnoQb/WCwoGw+IJPMA73oHPzgszgpIDVFq66QIqQqXMKVJd7eOletYcSFBLMCSDU0NqGvk9YYgE4CermKZQJ0d22qA0dFks17zeDN8ISGABPyhLrylT0ypYitGKmfXvN7ngGdNCnTMZCC4YEKWzG+lQD9tBsxGXkSDfmOZJzKZg408PC0D4lUtB5iAQ5oD1ck6HpEobCMP2QAowHKly9EhgRRuhoReDpi0lHIrLneuQEKapLNW1yKPFVJkpzBQlqU5AzFIbRglzUNsOsWKlDtEgMoBZC8/eOmUPaugAtA0FgE3BhUzP2gzoGVKgQQl+7ypcPrpEoKlUUp30YAXslID6+US4iQhDqAVlckhqB7fAVidYLEpUoORc82u5oav5DaHaJ2CzcOo/u2ITRROYgu5DFnJIcq2qNQYdhuGipcuUlL5uhvup97QmIGYUUbPlpe4KqubCHL4iEJCToDbMX5XoPJ2BhWCDES1EJAWlKQXKQXWrQOS4F3epgVOJzAMlyakO4Dly5AYn69IZI4mFuA9Ro1KihFLDxidGORmyAOzVo++vl500YK9lUNl4chaSoijnpWnyHvivxRVm5UpzFVxXwKnYO1aRZyZ4FAAE15hZyEjmq1zsT4WgCZNDEr5UB9GdiK0LtDWw6HJQq4LJBZ15szMQWqwuYFn8ZSlkuSsKDZicwBf1oGL+cCzJ/wC8BSpZSLJcgeWj0HxMCzhlymYoJ71QwZ9H3Dt74pRJbov0Y4qAynMFNQqPd6N5+l4B/bCEJUlgavzBtS9b9QehvqB+KShBCFBzzBFgLAi2wd/9pinxyitaEhNSRRAI6ku3UO/ujSPFfZMuXHo0vDsOVntg4zVANvR2/wAQbKBDwPwfMAEkMhAS5Y06Aa3AeLAjlzNRwC4a4cV2pq0bKKXRzttsrZklyYGlDItHMUpSX1IYOWGzlrRakpazQDisOCPf84zlA0jOgqdj0pBAupiWqTS2rUNoIw8xBDsEl9XO7f40pFBjZKpSgcpJIDlIGY3ANRqx0hDxBYygJcllNR2Y1v8ACMXxM6FyJl/ipLiqmBOlCNzu328PVhcoDEgOk3Z794X1oNTdhFHg+KkgJIYs/wCYBya8rkn136xZJ4uP1JHMDuWBqzg1YEeZbaJxaHkmaLhSUqlzZS5g7R86g4OV99gaNbW0V2IwTjmQD/Frob+ngTEU0qYrk8paubOM6WqlQIZtLU0tBn7JExZnIVMllaUqUgzFhLlItXvcpBcVL3eARBJwoSnKlGVID8oASKihA8/GpiXCpKVJozlnvtD1KXooMCQc4Crf7kFKh/M/gIgncXQgut0hyly2V6d4sSAdC7b7QtjEUlnD2JYef36QRJn8vlEU6YFKcJU55izGlC5Y9dDpSF/CWNQa0AvUUIvtU2LGC0FAU3tDmZINWBzV7wASAUkFwdSNbRfcP4sSnItJCxS4+6QJLSkEKUoZTSrpAqAX+nvuY6e7u6QjYhyWJo7sA5AcNY7wrsKDOM4cZAo95NLhj190VapmcAK8X8vOkRT+NpMspmkpWVZJaUqCs9g5N2c3b1gdc3sxnUCQTlAdipRsB8zoATFRTEww4lqBJ9FbdEtHQL+7VU8Tyn9MuZKQgdEpLkAdS+8LFaFZGnhgSEzFLTmfcluv8Vw76aw4ISpKq5EkAFw6lgflGYNfYPXrAclSzVahVjy0QEgP6VvR/iuJxgSRlJcuLnWuuoOxNDE3sPRZYeaozEoDsVHusEgVLqFXbVmdvGOnKTLWopAKgSFkBiGJ8Kk9TeB+CYk5yQ5UOYJURU5SGDUY6eBgPGcZzLKVUBUvLSoG5exejfGBu9IS0W+HUo5SWCaBKCamjaUDs9N+kC4jEJStaFBYVQg5uUBxSgqGbyMDzMWycspZzOxZKcxAZy+Z20sevSGdNLETWzJBLjYAD426xKRRFO4oEgJUcuZWgGZiQQDV9g76GCJ+MTRDAKKhQPYMAS1ALi9T4GKGTjUrWrmLJqHFf1JfYgsPM2iwwSGSVBimgFXAa5LuX+ObVzGjSQlYdPnKDOcn8IBBoXo93aApmKmKUrOWynlID0fMC7+A3gebiUpl0SS6ikEEgM4BysAyhTqNzWK6fPCjlXmBALMTuKE62HiIaiGQZiONKSvsyMih1zAC7u14crjoWoBQORNQQS4I7rbhvjAOInIUWsnU/Ik1NXvEWLVLQhxVahyt+WrlRHh740UF8M3Jk2J4glOdq6JYljqxNdbxCcaQArKBYKzB7/Z6vfaKpM09rYkAkkvfUlzT7aDpeIK2c0IfoKNU/X3xvgkYObZJhFpXNzAgVKU1o5NG3B+Qj0jC+yicPIQFl5pBmTFC2Y5VWGgDJ8ozvsH7PyZqpuIJSoSkzClLHKGAGaveUSoV0Y3jb4nFFYIb/pkPTYVr4xVErZSyP3ZBPMQDTyO+v+NoTFcQK0VTlTYPoxY0+etIJxKAVMHejANrd9f8xW4/DBRoojKW1IJepZq1OpekYTi30apoHmYpL+TPWp/s4iPDYlIUCtJKTbroPJ4KXJDAMAkFyxSbpq5e9bGopA0yUMyQdAygLip319IMGgsl4pKTOUUFOVlOFAuwINA45ksxr7jGU4thRJUvvApIBAs9agqD5GIauvSNcuXVw4UX5WDDlp4lw1tdXhcThO2l0/1E1BIBDihpuQ8WtCezIYJAWGWpbjunmozk++wiPD5QrnU1KZnU5e4LXc+82iTGlSVPlMoHlJ/IpgKj9PmYQTCKFXgD9LVb0gcQUjQYbic0SgEozguCpObMaFgARRWrhwDfofgMcTk7ShSk0NkkZg7HVsoJ1y0vXIftNHagZlJ7rsVhLg0LOW0I8IvMbhsxGVSXCQSVqXmA/Vy3djTVoycPpqp/C34txRaTlnqly0lAyLJU6ychLUazhjUdQYGwOOQlEwnsEoBfMFqIL7hrvRtdi8C9pNn9mnFKlLQUDIkUNAACdzo9b6PC4XB4dCyEoTmrmBAy9SdA1D4iM2kjRWw4Y3KjlRRgGQ2UEElxSlyLb7QNiMYgqEvNkVQlDEuamgYukUITR21eHyihIdABJOUHly0uCQ7dAG0eIpWFyLZCEZ1lyApStnIVYXFvfGdFks8zErIQ65WRJUAlDJsE5BdYy5n8Pza53intvOByPkZt3ZnBAIsR8Yu+MYBKqhCwsZmaqrBspDEDW9b1iqmcMXMZKlJU/wDpzpiXUk5uZBFn1r13LaQx9kTv0R8Fxc+aMypmWUQUpWupCiRm7NJqpRDClHrpF+mWZjKmBkhxLSeYpdnUsputTByBQAB7xCjh6JNXUpQpnPMptQ1QE9ABE5C3cMUkUooK6vWulRA3vQJfSOb2Tlwgnqw+UdExmjV3/iI8KZdo6EMz+FOUt2ZCyUsCSGFASdHJ6fJjP2gMwCgjtKJCSW5QDmLEO7Eh9Q+wiAY43rW9Pt4Z+0hYJSPQRo0n6MFJr2Tjj0uWgqUtedXcSkELJChcP3WDPrRrUanEKnEzVy1S15SCai4u10hnJVTunxASuKKJ0p1iSZxdXh5mBQXwWYeiWZDIAGe2dQGbmAcpJUxDgJ6v4wLi8bOUtl6B1kDUG5L1BHvIBtARxRBexFHD2e3QeEPmcZmsBmsNh7qQ1Bew8gPNmrkqUqrKuQKZikEv4P8ADeGcNxTlQSSQyiWKgB/hhXrE0vjSk90JS36Qz9Tpt6Qkzi61agCjgBgpjR2ZxF4onybK+ZiCp0nMWKiGBYOaOG1Z67xNhpcxQyl8l8yhdQOju/dIpsd4nxPFVrUVOoOwubAMPn6mBxiDTpbWKonIbiDMUpkIKWvmITdnvf72iYcLJIJIcguc4PgK1fziITHhqiYaE2cnhi+Zjv8AmD26U/xE0jhaiR2hypAsHYli9dK/GBs0PS48PjFWyNG34LJlgBRcqZXK5yJcpqzXp6mm8XmExSuyBAzMGdhvV/G0ee4LHKTYkebHSNFw32mUihAVZ84OzVY1pTyhYsrJGik4sZlFQSxSx2AYEn4+sRT+JpCUqQkJSB3TrY2ZoiV7RSVO8oF2enStIIkcQkrDFN2pqbXc1tE4sq0Qzsc3dQMpSlhZ3rZrRTY9DVILu50oR6xqkTsOWGVI0qSIk/ByCCUykKNqGrBvOnSDAMkZjOSvLWqatZnBZze4+6QehJBTVs1ql2Bapv8A48YuU8PQDmypGgqQkN56fKJEolr0SCBdQptR6Q3FgpI874xgpiJmYPMDbgC9nBBt5E10eKIzHDzOaVUApA5C7MQAKdSDaPWMRw6UoEdmhRIe7s5odSR4PFFjuDSgVFTIcOyRU062LjpaLV1sh1ejz0JSkcguKufeW20G8E4biM1LJB5k15tQzWYuN3dxRotJ/BpY3SoEjUaHY28oHk8CRmzOcp0ctXR76dYl0ylaC8R7XKUMmHwqUoIIYtytlH7tmytWp3tSIJHFFSwe1CgT3gWLv+YN02glOGyuzDTXr9YaZbWaM5RTNYzoVPFFIBWJaik8vKA43Bat9W+ELKQ6eSStE5Z7zqypGYs53yhzTWnSGXiylwAoeBIHxhmNkdqK5h/MfGxLGJwK8ofMmzUJBWsBaiAAhy7AAZmcpH3W0FzsehfMpmJGYEgDM3eSaFKhdy2tqNSoStJDTFNs4b4PDBKWslJOYK0soVehhYWHkovRiUhIcleyhUkaFtwBcekDrzE5kqW50CCb2NgHc+70q0yZgBTnJSTVKtDZ0kMpKvPxeHrCr51/1GkLxj8qCVycaSSnKzlnofQwkDBSv+4s/wAxhIrH+BZL+5LDFSwdISOj1KTPMFCANIaqWNhHR0FIdsjVIEDrw4L1sIWOjKUV8KTYP2NW8IlmYXaEjozUUXY38KbPa/SO/D++OjoHFAmxezA6ff3pDTJhY6JrZfoYmVDkor9tHR0CRLD5WEKqsA+zAegpBSMG2pjo6NEKiYS21hyEkWJjo6ExokkAg0USTraLXD4pSGIUR1BIjo6MWaolmcTJuSdXO8TftBRSK2AIN7lo6OibKog/aqpbBNDc6hRFqF2q/wDaKydjFFRIWo+Zfzjo6G2xUOzLAflIU7OH862iHOXelb7HxEdHQMERq8B7/rDcr6QsdAgE7GG9lymli0dHQ5KhIZk3rDQiOjomihwRCFFToYSOiqFY0+A93zjo6OjIo//Z"/>
          <p:cNvSpPr>
            <a:spLocks noChangeAspect="1" noChangeArrowheads="1"/>
          </p:cNvSpPr>
          <p:nvPr/>
        </p:nvSpPr>
        <p:spPr bwMode="auto">
          <a:xfrm>
            <a:off x="0" y="-830263"/>
            <a:ext cx="2619375" cy="17430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2734534"/>
            <a:ext cx="2736304" cy="2350649"/>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9" descr="data:image/jpeg;base64,/9j/4AAQSkZJRgABAQAAAQABAAD/2wCEAAkGBhMSERQUExQVFBUVGB0aGRgYGBcXGRwYGhgcFxggGBoaHCYfGBwjHBcaHy8gJCcpLCwsGB8xNTAqNSYrLCkBCQoKDgwOGg8PGiokHyQpLCwsLSwsLCwsLCwsLCkpKSwsLCksLCwsKSwpLCkpKSwsLCksLCwpKSwsKSwpLCwsKf/AABEIAMIBAwMBIgACEQEDEQH/xAAcAAACAgMBAQAAAAAAAAAAAAADBAIFAAEGBwj/xAA7EAABAgQDBQYEBAYCAwAAAAABAhEAAyExBBJBBVFhcYEGEyKRofAyscHRI0Ji4QcUM1Jy8YKSorLS/8QAGQEAAwEBAQAAAAAAAAAAAAAAAAECAwQF/8QAIxEAAgIDAAIDAAMBAAAAAAAAAAECERIhMQNBE1FhMvDxkf/aAAwDAQACEQMRAD8A0MGCHDHlAJuzAbCKRGKnSmIU4cCtDUtcX6xZyO0hH9RBHFn9R9oGmumaoDtDY2ZLt+Vv+vh+kUi9jlhSO8wJTOl5k1BJbz/eAo2eCm2sTJJlx0eezcEREEqKeEd1iNjA6RVYrYG4Rm4l5FbgNvqlEFyGtf0IqI9E7N/xKBZM3xcbK+yvQ8480xuyVJqBrEAgpuIFaDTPdjhpOJSpctdVBiQ1RuWlq9axzG1OzhcEgpP5S56ZFG/+JruJjiNj9ppkhQIJDavpz3cDSPSNi9vZM9IROArcs4PNP2fpGsfJRnKFjextofyiZcyeoqSoZVKZikksHGo8I5PF5hp6TIkkEN3oL0Zsx1is2hsvPKIQoLlEUBIU2vhJuOBPIiKTZMmbh8+VWaUgZ+7LkOkig1Seded4qrViunTPT4yKzs/tuXiZIXLL0AUk3SWsfvrFnCLMjIyMgAyNFUbgGKwaZgGZ/CXBBKSCxFCkg2JHWACapyQHJDO1xezc3I84mFRWK2PLS9FqSS5/EmGu/wCKtucB2PISnE4kIAAaUd/5VawAXUZGRxnbr+I0vBAy5bTcSRRF0oexmNbgm54CsAFj2r7c4bAZRNJK1BwhNVZbZlNZL0fydjHJq/jMhRGVKEDesTVFmqwSgP5x5HtHakyZMXMmrMybMLqUflTQaAUEIoWpagATU7/f25wgPZ1fxTQfixSA/wDZKXvOqkGjBuo3wFX8S8Ob4qYWOneJBr+lA/0PPx5ezZr1J/7H1OsTOGSn4itRbewB4AXgcq0TaPVpvbjBqD58/wDkJyhb9SePz3VpsX21lrVlQUyk6r7teY0/KkIIF2cvqwo8eZT8StVHUBzMRV3vhGZdQDdUVYqPR1bVwxBCZqnI+LLPc0IJdqlgwd/iEV22MalYCUKm+FLBJ70u1KuTRki7CKCQCkOtagBS5rw4dK1ubRqdjwDWmtK/OMZTd0QyMragyUc5rpcsAxGjPc6FogrHrKic6kqIYqcim4tYEC0AcKIy3OgHHWtoyasJLAhRs+g8jGTQAlzEvVdf8QfqPlGQUS30Qf8Al94yL0Fo6Zc7N4S4JIZwDV6VH2hxM5KqFn3OH8oUxFgdyh84PPwqS7gH/UduLToWScbaOq7FyvwCk/lWR51EWacP4F9f/WK3sD/SUP8AA/8Ai30jokSvjHvWMmjQ4lW3lIURMluASHFdWFLw7htrSJmrHcaH1io2nMImLSRTOwP/AC16wNQQpWlHcFxw1A1aFihps6DEbNStJasVuN7PbhFl2VkAJnAHUEV0bTg4MXs1KaZiA+8gRLoZ5rithKTpFdOlLl2cVj0zaeHCU5gAat84rF7MROSWSxDfOFgPIo9iduZuGUPxHGoIJB50/ePQNn9rsNjUtmEqaQzmx4aOOBjzzF9mPGMuoV5isILwUxFQ5GhFRCTaHSPR5cqbhFlcsZJjilShaWJIG96cfmbnZH8TRMxCMPNkKQtSwjMlQUnMbOCxHrHB9m+1c0Aypstc+VR2BJTuYi29uGkQwM4HastSCShWKlZVEXdSHHMO3SNHKyFGj3eNxERuAo3Go0YyADcc1icd3EzHzBdEuWoA2zZVkU3PujoyqPIu3PbJpmMlSikiZ3aCsF6ICgpKdHOZidGOtQCLv+IP8ShIzYfCqBnWWu4lcNxmcNNa0jxXFYwkmpJJJJJckm5JO/efOCzpS1USnKON63i02V2SUrxK99ISafAso8NgFTCA1/fv5ax0Wzez5Bci1d/mY6PDbFlyk1/3aB4zGoHhUcoIoBY8zryHrBKSitkORym3p6QkpSXU7FrD/wCrxzyVlKnKQoi5JdvPjFzjsqlAn4nDEEEMBQenoBHNDCKWopDnUjQObkezGGald8FEen7RkZWRKKl78xyiFZe0FA+JVgwCQHA3A6Gtzxic/YkwUdLC4BgcrBEUA+sWpxapMsInGTZjBKWABud5vyA3xJOCUE+JnO+p4MNOcWWBwhSCSEvxqX0YWEK41ZUWCfEDXif23xDJYiFqlKanHlxgXfgKUpnOhsH1pu0iWJmKcu4pVx73QzKwiMjnxFW+vGm6FKSjthddBibKNVFjq3+oyGVSEP8A0ZnQKI6MY1E/Mvor5Pz+/wDTosdOLZWuCX/xAPPWLBZfrG8ZsiYkIzILHwlspqRoyuEZgcEtaEKSlZS1DlJfjSPQXkjldmXxvFxOg/h+v4x+kei1COh2ooiVPIUUnIWIqQasw1LkRz3YyQqXOKVJUHQqpSRXMFUcaPF52kmITJWZhZLo5n8RFt6rs0ZvZrzp57tLElJYqzqGUk2dRZVa0rRoq5+PmLICQ393Lid1H6RvH45BCcqTLGVLW8TBn1Z2J84BNxqlJKbBnvYDR2raMJTb1eg+JvY2jGTkArSCPyuk5SxcuPtB8Z2gnLCO8UVCWxDhrs1dbUdzA9mlKviXkASWBBY0FOr+kW+F21L/AJVMvuwQFO6gcpy1FUqckO/CnXFxTfTLFoc2LtkqWJc2YpSSQCVGqToS5NHp6x2OF2ZkCmIILekcX/LyV4VSZAJmpUSkEAqUhanIBzMWFGZ7tcwx2R23MSvugAqWoE5bMoDxBJ32pqXjWDx0Un6L+XsspnJcUKi1tyv2jyzaOOmSMQhKFMFFiLj4ymPZlzyZyElJDLoTRwUHTm4ePHu1OCJxSTUlKju0nE16Exs2qLR6t2PSE4UrIAKgVKYMPCVJt0jiMXjsTJmPIXPSmWvMe7WsIIUQoZgDlFKM0S27tSajDYcSUhRSZgWHbwkgp1FC5jlJ3aBWdp0spy8STwqXBAgUovgH05svaiZ8sTEMUmxBcdDDjncI+fdkdtcRLky0y5q5YAZKCjKClRCiUkEgkM77lHfXt+xX8SJi1pkYjxlSmTMoD/y0PpELyK6Cz0mdICgygCNzcGivkYDLPVkUpICEFgXSXVMFlO1tGieNxoQQVOBmuHNOQv0jiNodrhMxZmYcTJiZaUuGUE0zknK4/uHxbjGg7LvturGqQJOGlkpWDnmJIBa2UOXSTqd1o8VmbFmGZMBBSZZJIswS5byEepz+3OLbN3KQLAqp6AmOEx+1k58X3qwFzQGKXIzKCiwowZwGhSa4OnV0ckicSSSQkJLA65iCanpHUbN7XhIyrIHwpAo7MQpX6q6Rxe1GBBlFQSwCgsgnNr03QmjFcudiIwUa4ZNHcY7tSyyUkGoYKNaVfTydrRRbQ26pZUpQYk0OazitA/nFR39QXF7V4Mx87RLFzkzFqOUcAHA+7Qmm/wCQqHpeIKmSgeP7hvNteMMyMOJSPC2ZnUau+593rxiowhAUFDfYuByfW8PzccACVFNQKAVfRt4pWlPSMZp8jwpILgZdHUFNqSLnqNd8GRMD+BKQD5l9W+0RGOStByuwoH/uccA2lgKwWQoUAvqRWh0c+VInB9eh8Jon5QU8LgPXcC0V2Nx6UhJINSXalLU04wXHFgQCGBYgUF3YV84p8aHL6ecbxWqZHRzElOV7nQLqTxbSFZy0HKXSFcAwFtOsLrmAkAl9+6xoPrCYRnUwh/H7bKxV6H17RIJcgl4yAJ2SWqY3Bl4wyR320u28qbImo7mWhbUKUksQXBBFKERvZPaJJObuEJzBIAZTMlLf3Cpf5RxOHxhQ6aMeAizw+LKpaEeHwjw0vdw8U5vpq0l09K7ObYRMmoogKzEeHMLpNDmJ1a0PdoNtJEnOlPeJUAUnVwpqC7uMp3ON8eZbExxlLdTeFyQDcEF2O8b/ALRZTe0qFy5iCfjKiGFgV9625iskn/iKNVx8lKn0imL7fTIGdZGVWZWSW+YA58ylCjABJZnq40MI7FwwmKWZdVGwTxLC/Ege3hbbk8TFLWDmKrMwa1Gemv2jqf4Vy0qWZavDMJKnZwUpAolh8Tk1JowaEqka7S2ixx/ZoYOTn7oTSVJIUT4U0qCB4jUWdubtFNsaYmWtCcQl5S8pP6QpLhTA0BBBPKxtHp/arasrDYVUxaM6EFPhABrmGUsaUUxjxebt/OkICGypSAXLhqKN7lvnSsE0ltGTTbLra2FmIUZ2Y5HBJFQmYS6WWBltlIax5Re9mseFJQcySpDhJIAUcyhnSokMSQsqBuC++OaRt+bMR3ClgoWymdsxAapahLPA5G01rKyju5JcMllkFlADKQDa/SM81ehY1s6/tX2ilqSZslSkrRQqCgCQQwBHkXFq1jip01S6hVW1qa1bidSY3hNspUmZmAMxZUFrBa96GgDh7a1jnZ61JVurYFnFuUFuTaHGvZ1c2eFSgkMo1zCzGjM9/KEZmJlpQxyhQfLmS4BFSH090hPCT8xIqHIcK3NYHlYwCbIeiWo7OWcvwNSz74UFvYqpjmGx5oWtpmctweLPZ2NWieJqRRLEa1BBsK0Mc7sbZ3eza0SkOTpdr31jq9j4UImsmqiQGJN3bg14rFKRtJ5RWh6ZtyfiZvhWormKIfMQz7w/w/SMxC8ekiTIMuSlEtAUU5HU2Zi5BYuVO0OqwJl4lIV4csxQoKAkt9It1oSlalEJJKAGdlMMxfXf6R0oiMVVsp0bRxIQUTZiZwJBeb4ilgXyhIAq+r2Ec/Pw6FGalRc5swADeJjQCwBNOsdMmfImOwmJDXWhSRuoSDHC7bx4RiSqXbNrXhTgbwpxxd+ys9UuDeO2CFy05BlV4yQaMEAE9amObxGxJwd5ZZKcxt8NC/EVEegyk/hImLNVBb0IDzAOjQXGbNBcOCVScgYg2AfrreBKhUjzTZyMxYAnkIdXhwkGhcb/AJ3iMtZkzVpb4XFaHr0gE3GZi1QCd4aMJ5WYtOyapqzd23i1N3KDYdALOoHnUBxwMC7/ALtPw1OhrRvKAnFu+YNTpAl7RaRbGYlKEhHxfmIpYj6pfp5AOMcBgcxpV6WAYa1iu/nFEgc+l/vBEOEsptW31uX+kU39g0iYlry5ynw5shP6r6WpBpkkHUesM4TH5pMxP6gqg1KiT6NAUq4+kPXRpCsrDJDhre6e9IBMKglSUsyeAc+lbxYm9931hPHTVJYBnILmlz/qDrKa0VRmqGpjIgSYyNKRNI6VMsoUSpATxyhjy0hMKKnPiO9jXcGGsMZ5apd8qnoVOfC1ACPO0bwOCKlAKUwZ2fxcHHrvp1jmiq6bQUvLUIrY9sTGJSlSVZMi3cElRNGpcp6+cCRLUCUsBqmtCDapvFauWUTSmqlDiA7hxzoYYwk1ZStGWpNCdGqoU4aQ5R9hlO8ZOsb/AMGMNhVKAyL8SSxDaaEVEXHZvFzMKtS0jOWy+J05cxDukF+F4qNnbNS+YzGYBRYF3zD8qiMwhqbOC1jMHUl3UDlSQ9Kf40bzjNv6KfkyjvpYdp+2+IKZsqZKQqVMYAqznLQEtbXxBwWreOPRKXVX5UkAvxD26w/iwFzyGUUB+KqitASA16QpjJSgkkGgplq9wNKH0tyjRO0rOdvYxPw7pdBYjj1Foq5eIUFVelwf3iz2Th1uGSofLrDk3s0tROZQFzSr/vCjLFtSGouQlKnJlqBCszXIsX0IIBhrE41C2cDMC1U0/wCu6NDYaEs6ieflpDGH2cCtOgs+4Qm4vZS8TFjLmFBJyubFgCLNa1hGpeDUUhNyddxsYvsTgEpOVKgoUqzM41YkQ3szY6JimVMRLSA+Yhn4MHhqWtFygvYLY+D/AA0oSH8BdhXwl1Etfz3x1vZzs8peIl7mcl65Qedrho5jAScqtWsagUJ0HKPYNgbN7mW6UoZQcHMauNQU001OsXFWyZKgu2dlImAsBmcOwS/rS5jiJ+zVpIKAStCWUCbjMbGw9I9FOdQqCix/KryrwEV2P2Z300LBKSEahrKY0LXeN2rIWjg8Vglh1EEJVTIrKodTdUc1jdnSs6vw0hQ3AebaXj1bEdl0rDCasdHHmOccXtHAKGJ7sqUSkgZuFb8NYif6WkpHPYvZOJ7rwKzSwQwq728KSLA0in2ltKfVK0qzJDA+EMRQ1B90j0JajVCXnKD5b5ahiySLhzXnFRjtkKJrLSnKnMygAWavxXueNYlL2iXH6PKTMUlRd+tYmhtA9+kdrj+zQKe8ylAWfCCUrd2oAGI1NWhLFdlz3asgZYNXLOkB3Yh2rcGDrE4nMTpRYEA196wNyaEfKLrF9ksUlGYhASz1mIdmBDB6u9hXe0VsjZKyTUOz6+QpGrUEtEpMiDRxSt21iKVZiSTy+sSmYVaPiB+Y9IC73jLEtV7DYN1EpCgOOjaQbEAoPxv5tFXLmZVQUpKiNBx9YMXZWqHs8y7D2IhipiiGKRGYeUpiQoUNgX+jQtjMSbE14Wh1smwC5YBjIATGRoItZ+PCqsHYVppygCMWXZyBw9YXE3pw0hiSQ6fhvbl8zEUkODafS2VJkzJJUohMzQhRq1ACDTSHp8uWEJorMEnxHwpvmdP9yv8AWjxR4qeFLcAO1W9s9BD8rbKlHKvhR6W1BBDNpvaMJxZ1eecZySXeX9/o4VrXmASA9QaAXoXJGp33Mbl43LmQp2LAsx33ofSNzBNCiklIQoAp+EOHoaGhBOtoqsctS1OkqUx50bUgVZowim3s5Zp9HVAyzmSoVJDsRo2lObsYLLkJWkAKGYXYC2tDrSASJb5QshBcgg5kilPEn8qq3arQ7NwKgZRIXLzAlJoQR08Qrvi6ZKg2Hwk8JBSHUNHAeGsilXtuH1MCw0mr0Fav9GhtUy4By9HMRSOuCpADhkgaONNS5jfc634Cl+YgqZDCrudaNDC0sKQsi6BYSUkgu46P9aUg0uVxYbzw5QfCKUl2CajUJN9zwX+Xc1p7/aCw50ng8CZkwJCUmjUDdd7mPUtm7LHcBE1IJZlC4awA0FGis7OyJaZaCwCwkAlqnj1eLozW3+sd/jjSOacr0HlyEIACQwFg5LcnMRIdQLUykF+YiPeQIYwOwryrGhmIbfxSsOBMlpSxoqnlbmfOODn4/PMmLV+d33at849CC1TQtExGVLEXd66cGrHne2cB3c1SdAactIw8jdWb+NK6BrwikpCkMcyavxvEUY5IVmUXYAeIZgSNGJqKQD+YWAAHpCuJz2VqzPfpGGdGmITFbemrCkjwSySciaAVeldeHQCKtVmIzbhZjdzvhuWloiqVuiH5HYnBEMVtWYoAKUDlL+LMa3arhuFoX2fg5awoTZndpIowSSSN4zClXgkySSGhabJaljvPukWpi+M1KwyRLUoKAFiCanilLHzLXiqxeDZiqrhxUGmljTrF5s7EKk5lCXLmAgpPeIC0sRxFDyaFMTiAuWoZUiYwCShKEA1cgsALNWlrl41i0/ZDVAdn9k581OdDJGmYivIG/OM2p2amypeZeRh+pAPleK+XtWbLqlahpcwltHaS5hGZRLR6EoeNLRxRlNvZtKUPoOXlCU7DEgn8qTWm+z6CIZi4Lw4rDEy3ZRTwt1biY5qp6NrKvIYyGf5P9SfOMhgCPExuXDqJQZRUUuz1CgaaDn9IlgBJKwZjpQ9cpJIHIxk564NK+AUKAoaHePfSDSgSksHYM26tPfGB4qWnvFFCiUh2JDPo7ab4LgVKBUags3h13QnywX0M4xUwy0ZgUsSoJqHeh8maHcHOCapHjUlnpbV2bQ1jeGw5NTp8ta3MWScILgBxr++kYyaqmb0rtECoTGMwMupKgAAavXq9Ylh8MiUrNVzx870guVwEkE/ZoknBhJ8Jy8wFfOvrEuSRSQbCozKZCVrJsEgqJ8hDaMOqWSJkmYzjMFIL7w7VHpeFcPiZqVjK1VBIWFql/FyBYaXiCdp4tSDPzgoeksJBzJfKTmId+cKMLG5UWKp0pSxlVkB0UWbk7GMXKBqT84jhcImfKQszJi3ooFQSM35gyAG5OYSweBH4YYfAoHMM3ilryqZ7O7wOCVlKRYo2jJRfxKNEoRlKydwDxuZtYKmFHdzETAHMtYCVDjVnHJ4pdqKUJ2fTDhCktQB1us03iLba+GMyWVoGadJJWCLgAOUneCl/SLjCNEuTuz0fsliBMw6VtlVVCg7sUKKfVgeoi8Co5bsLiwuWprLTKnDlMlhCv/OSv1i/wom55neFBQ47vKDmAauYmhPKOxcOZjSKXJOun0GkQ7mu8cSecEEaMMREjnHN9oMAF98TdMtCk8wVv6R0ioqcZJK1TUgXlADzXEyVopOnZ5zMrpGloSEhs2bV2bo1Yfn7MWknwEAcDYav9YqJOPzKICVBnqQwp7eOCmjqs0pdQGV5GNlEMpIdzEFytYllWKqWU1A+UAUt3p94f7nnAZkj1hJiFMRLBFAN1Aw9IXVJCjuHT5RanZ6mfKpt4BI8xC/dF2ejxonRLRVbZ2SEmoHAj2IUR2cklIUqbMS9P6bgG5qVAEW1fhHQ4uWgqdYzABmzKSWJejEc4VnKIQZSFnulHNlzKAfRw9SN9bR0fJZjgcrJ2Kta8ksKmKqyUpJJAqWAfQQx+JKFcwO4hSTTpF0ZCkKCswJahBBLANcVEBxk9c1QM5SlNQZlKLaXLnygzE4FauapRfIa/pH2jIaVsoP/AFUf9lD0y0jIvNk4lbiJRmpcM6dHD0o7coqkg3h7BpUAWLPSlKQ3L2aKknKkdSTrlGvOw3xMFjolQ+xTBOzXBoR1iwwsgCz+98SGESbJI4qUfkGHziQwSqMojdUivAF80KVM2jH8HZMs3Lj22sPyJdH9IWlTwnwl1rT8WRKyLgB8wBBctQEcdBZ4jDlGV2dQCmJCRkNy5J6Bq+T4SjI1ir2ETKlryhYNG+FnFdNWIoQTYxi5LpDUB1bz+0BwYBUugDKICXdgLOQA5je1NvypCAC5JPwhnrQ03UgduoiSS2wmOkpTIWQKpGYFtUHN9PWIy54/lBLF+6PQEO/KMXtITpLoIyqDWfgQQ94o52CUsAqXSWBKAGoAzJKq3KadIcHqmKXdDuyttJlzpoWoBEz8RNbKLEjn4j5Ro7clpUT4jlmKLAflUit/1V9YpkYdKJ8sFIW+Z0qcWFHY1i2weykFdE1O9+fha0aSUW7Ji5UDxm20L7zLLURMlhNWDEA141UN1oteyhxiFK7iXnzID945SasC/hA3OWhTaqkLQEIlodJcHLYgs5b4rnfHRTtv4qVgpUlEkZpqe6TPzjIHGUkuAQbmobm0XFL0Kbb2F7BT1ycPInrmhMjKuWlIQ6lBMxaxmLMlIJWxckuGaPSsNiwtIUl2NQTu0PWKfYuxUSMLKw9FplpCaihVUqLcVEmLOXQ3PKjfKNt2Z6r9GJcx3oQxauvEcIjOmkAkBzuiKpnu0RUuGSQmT1f2243iEtJzlRDOkDyJP1iZVEe84wUAVQBFdflHB7f2MmTMBqZat1xwjuc0L4/Cpmy1IVZQ/wBERMoKSKhPF2cpKODKGCC5SQSVEqSdCGISevlFVjQhKyEklOj3rANpYMyphQo213g2MLhNW8yKsN9PdY5HFm9q7CZ4ir0hlWCShTLWVJ/ulpzX4EiF+7Kj4AojQkV9PvGb8bGpIh3uUFiW4EwHO++D4iWpDBTgngYWKukGLXR5EpwfSkQTJSRUs1qE/wCo2ZzDfADO/SYdDBhRBcADmARC2OTnOZSiSeDQ6tUAmKgTYmhCdglhRGZ+r6b4yGysG7+RjI0zRGJVK2RNSCQg0LOxFfrFltHZcuSEJXNaaEsUgOBTMCWqHJexiz7fTZq5uWUhWUJ/ILqcuSobqU4xzWH2ZNnzZaZpKC3iUogUAASzFyaCjaXjbF3RCaq2Ek4tK5S0DNnSoVBG8DrrFnsjZkxYLSw7FisqzJbfTLprBJ+FGDLSWL3Zs5ANApRdjr4WruhvZe1EhbjMc1WVmOUm71IfeaxlklKqHtrTKrCzDIXnnDKCciqM9nswLZQ55RY47ESJsxcxUwqKlGjFQb8oSKBmYcGvCXa9OeaAoZQDYeH4rMGHmYpBnKsyUhKR8KQAzDe7u+rvFypqhwlVJo6Sb2jBeXLSxAJs7ckpJFW3mKPb+OM9KQpKU5TRSZeU103kc3hOdNWqaCEkquyQ1qlgm2/hFsEJuHlhvGVEGji1qvodTCpR2kE5ZaKPDpmy6pKiLs7AjVgb2PlwjoNkqV3edIYLBSpBscpcciCXB0roSIGJucqSElSVJZJJJZyxff4X4V0i/wBgYWXLABDgBxR68RqYTnegjF9KHCYKYqeVL8JAZItQ6+98XKZYFDXfcsYvcXjw/wAJI0JIpyDUgKJSTnUSkKAcfqfgPYiXstaRXq2cSUpDOoUPwgvXUD3aH9nlTGSoKUnKQ1SU6uBwNaQSeHLoBIDKZVGNyL6v1prFhg5f9M5gBosCr7lF/pWCK3ocnrZfdn8aVyEE1KfCeaaP5NFpnjlNiz1515SGUtRIJZJD1KKXB9DHRGYY6YO0c8lsZ7yILVxby+sBVMjXexoQTTKq+Yl+TeggwMAEyIzJ4FSW50+cAgk2eoWS/URvvKbuEKqx6RYg69IUXiidTytDAJjMJKWQVoCjvINukLTcHJTXL6PCuJnFIzBib1cwnh9piYGUiYhe8sR0I08ol0NXRYlKU1A8PulPdIMiSEJIlsnNrQ1bdrTjFSb3hfaOBlTwlE0ZgPhZ3rubXzgbSGk2WG2tnlUvxHMQb6++EcVPdJIs0dPtXFjDYZKZoUlCWSkqqo0oG1ItHOpxsqcfDmBGjMWqA13B4RnNJji6Fwvi0QKuMN4aRLJKV5w4oQASDW4NCLUBBhLESwlTJUFdCD5Rk4GmRLNEc0CK/lGBcQ4lWEIjICZit48hGQsWOzczaaylS1qSyQwQl6tqPFz4RV4ba6UBZOdSz8JLN1eu60OYnBhjlKjz56boROzEuH1IelnioO3bMk6/iRk7cKZmcIlvuUMw3dYtcD20WFEjwKIbMgJcAbqOOlYs8B2ZwAPjWtfMFuNE/vBpvZjCOFDIyicqAWp+pipuQjRwVbKU2hPF9o0T5fdqEk6uQUqNavS55vreKmdhQpgl0MwBllNRxGap4/OOjmYOQkj8PD5BcZWfg6g/XWKWajCoWpSSlsxITlzAAvTiz+kZtv07KVe0QwsmSlBTMM7OX/EzFGX/AIgF/q8EXs5EtLIUpYVUqUnUU8JKjZyLBqxXnuyrwlfQtDyJgSPESxLDMSQ/QDzinl7LjGIXCBIIyni4Bp53eLUYrKxZRFnp8opdly5k7EAhhL3UDjVnv9o6fuQN56ftEtJCTYHvs1eMXGBkjIQopAX8Kgag2+topEzRXhDSZq0oScxAJLDMxbluiItJ7G06OlRhMxfOkkJylmZQarvCCdnMSO8ISo1AFOug5xDATlH4lONKmGJE5OQOkrLmjPcnfS0bxjZk3Q7hsIhCkBCfhBJN6kMHPU+UPzVnKcrOxZ7Po/WKrBIUlRJYBmSLkB3qReH+8jaK0ZNiuGxeIoFy0DeoKDc4sTMgAMDM0RSVCbsZmLdJALcRcRUYnEYhLlPdr3KIDitaVakNmZEVL3QNWCdFbs7DkLXMWoqWvfoNwFgOkOrxAGoEU+2Oz/fTO8zqlKA+JPh5Pv3QmvZ2MQxE5E0C3eJY+Y+0Twb2X6SSSWH7co1MMUZ2tiUDx4fNxlqB+YEDwfa2WolKkqSp/hU2b1NekGSFRdqYiot0+VRCWMlrHilTFoUKpL2LUuC8HGKF6jmFfUQOZiHPhUG3N9dNIoDl9tysXNQEzVlaAoqDsWJu+o11asV0jH5KJT4mIoQgDUMGDh30trHYT5j6vwYPFPjNmIHiCRSuVVt9P7Tyo+kZSXsa+gGy9tLomcnOkqbM4zBqABQFQaCvSDzkpWXyd2N1VFq3JJrrSBKkpOZLFC7kEkHizUI4jdBZbgAFTnf6iErLb1TBLlBrV8oWVL3Uh00c/P8A1AZku1odE2L01zE8D+0ZBAj3SNxNDsUSVEgJAr1P7RaDC5HWoS1gN4QpXy38HhHC4opcpDFqECvGptG7kk3O8xymjlOT/AmM2qkEd2ySz+KwOjAjdFWStZczkpOpDJvesNYjZyVmukSl7MQBYRrmvRe3plXOw8oH+oqYf0gn1ZonIwoNpSjzLfeLyXhgBQDyggLQvl9BiVSNnTTbLLHCp84cwmwXUCtRWRvJpDksE0huiUtrCybCkjapaE/CADwgiMTvAffV/mzwq8Tw84JUCUhQ1EK3YzCMzvWnWCYTBu9GA9vasO4za0vMRJRlSQAXCQ7VZhS5vcwDZ8s1d4rH1ZFlthZNAdLjf13w07Qr3sYJsdSVGLY8mZE+8hJM2NLnU3RaJHV4iAlfpCxmPrcaPGwv57oAGQqt/evpEjM13wsDuD9fb9YkoEMWNfZhiClT2MBm7t0YpQenziHfDVvfzgA0o+6QhtHZMucPGkE6K1Bh1RJsbaRFc30hUM56RsqchxLmqQU/lU60Efpeo3Xgw2xNl/1pRI/vlkqFN4NR6xcEvu+XmYC/IdH+/GJr6Hf2Vg2/IWSAvzcftBF5Vpa4Ir76xLE7MkrujW8JS9kJluApaQdyiH5wbDRvE4dKkgEWtUvTUG4PENFYvEiWohas6TShGcbiQKK533vD69ny3ql97knXjaImUBZIHICM3G9FWjRUDYk2NQRTV3p5QNRav3jZO+Ig2blFLSokiZnA+T+sZGGW/wDofeMh0IDaCIMV8uc8MJMcVHTY2TGIJgCTGu8L8IBpjkuaRY+/rGyty51vComwzJpUwkgsaleEPrGpiqcXgIxLmBzVudwixB0ToGidUQugjNQxrPWHQWPSi6ouMMGD7/dYq8JLDjfrFkDZ6RtCJlJh88Z3kAKuMQSq/Dj5xqQN/wAxX6/OJZ6++sK5wDoflEhMBt731hiGe+4+cbE0+/ft4Cqbp0pwjC7WvybzhgNBfQWvGwpwL/KFe884335CmI8Pq9uvnpDEMZ/f7740Vtpw4wGWq9XB09b6iJO7MH3W9IAEsTjlhwmXZQckslt4avpDXe0LuBrvaNzVBL0aF5eISp9WUUkNqK/IgwhhVmwFfSFcck3SAo7yBY/u0Gci9vWKxOKUZqilIKUBqqarupnFd0IAqZ7BleEjn7FoMubQG587xoW8QY87eV4i7Bi3lus0AAxJKiWqa2vZywF4VVeGc1i1/dnhecDZIHM799ITEBVLEDsxBDirafvBD8NaHXd61ECmr5AcPfCACC1Vv84yBkvWNQUFiUqGBGRkcTOlE4xMZGQkM0g1hyZp0jUZFoTBSrnl94Kq4jIyE+guCsrWCS/i6xkZFgXmDFT0hiabRuMjaJiwcw/P6GIi3WMjIoRNqj3pE12P+MZGQ0ASRp0/9RGK+GNxkUSQzfT5QTZwdnrURuMgYEkCh5t0rAFqLo/5egDRqMgAbUfEesKISPF1+cajITGjb1EIBIApSotS5LxkZCGEKvnG1XHKMjIYgExRc8CI0qyveojcZAwAyw6z1hUCnn8oyMhIBVJpG4yMhkn/2Q=="/>
          <p:cNvSpPr>
            <a:spLocks noChangeAspect="1" noChangeArrowheads="1"/>
          </p:cNvSpPr>
          <p:nvPr/>
        </p:nvSpPr>
        <p:spPr bwMode="auto">
          <a:xfrm>
            <a:off x="0" y="-884238"/>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8"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2749365"/>
            <a:ext cx="3118437" cy="2335818"/>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2734534"/>
            <a:ext cx="2619375" cy="2350649"/>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302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quamanagers.com/assets/toilet-install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51727"/>
            <a:ext cx="3908684" cy="458372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9512" y="5035449"/>
            <a:ext cx="4608512" cy="1631216"/>
          </a:xfrm>
          <a:prstGeom prst="rect">
            <a:avLst/>
          </a:prstGeom>
          <a:noFill/>
        </p:spPr>
        <p:txBody>
          <a:bodyPr wrap="square" rtlCol="0">
            <a:spAutoFit/>
          </a:bodyPr>
          <a:lstStyle/>
          <a:p>
            <a:pPr algn="ctr"/>
            <a:r>
              <a:rPr lang="en-US" sz="6000" dirty="0" smtClean="0">
                <a:solidFill>
                  <a:srgbClr val="00B0F0"/>
                </a:solidFill>
                <a:latin typeface="Goudy Stout" pitchFamily="18" charset="0"/>
                <a:ea typeface="Ebrima" pitchFamily="2" charset="0"/>
                <a:cs typeface="Ebrima" pitchFamily="2" charset="0"/>
              </a:rPr>
              <a:t>+</a:t>
            </a:r>
            <a:r>
              <a:rPr lang="en-US" sz="4000" dirty="0" smtClean="0">
                <a:solidFill>
                  <a:srgbClr val="00B0F0"/>
                </a:solidFill>
                <a:latin typeface="Goudy Stout" pitchFamily="18" charset="0"/>
                <a:ea typeface="Ebrima" pitchFamily="2" charset="0"/>
                <a:cs typeface="Ebrima" pitchFamily="2" charset="0"/>
              </a:rPr>
              <a:t>60,000,000</a:t>
            </a:r>
            <a:br>
              <a:rPr lang="en-US" sz="4000" dirty="0" smtClean="0">
                <a:solidFill>
                  <a:srgbClr val="00B0F0"/>
                </a:solidFill>
                <a:latin typeface="Goudy Stout" pitchFamily="18" charset="0"/>
                <a:ea typeface="Ebrima" pitchFamily="2" charset="0"/>
                <a:cs typeface="Ebrima" pitchFamily="2" charset="0"/>
              </a:rPr>
            </a:br>
            <a:endParaRPr lang="fr-FR" sz="4000" dirty="0">
              <a:solidFill>
                <a:srgbClr val="00B0F0"/>
              </a:solidFill>
              <a:latin typeface="Goudy Stout" pitchFamily="18" charset="0"/>
              <a:ea typeface="Ebrima" pitchFamily="2" charset="0"/>
              <a:cs typeface="Ebrima" pitchFamily="2" charset="0"/>
            </a:endParaRPr>
          </a:p>
        </p:txBody>
      </p:sp>
      <p:pic>
        <p:nvPicPr>
          <p:cNvPr id="6" name="Picture 4" descr="http://franciskagolo.files.wordpress.com/2011/12/poor-sanitation-in-slum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6807" y="116632"/>
            <a:ext cx="2806087" cy="1872208"/>
          </a:xfrm>
          <a:prstGeom prst="rect">
            <a:avLst/>
          </a:prstGeom>
          <a:noFill/>
          <a:ln w="60325" cmpd="sng">
            <a:noFill/>
          </a:ln>
          <a:effectLst>
            <a:glow rad="228600">
              <a:schemeClr val="tx1">
                <a:alpha val="40000"/>
              </a:schemeClr>
            </a:glow>
          </a:effectLst>
          <a:extLst>
            <a:ext uri="{909E8E84-426E-40DD-AFC4-6F175D3DCCD1}">
              <a14:hiddenFill xmlns:a14="http://schemas.microsoft.com/office/drawing/2010/main" xmlns="">
                <a:solidFill>
                  <a:srgbClr val="FFFFFF"/>
                </a:solidFill>
              </a14:hiddenFill>
            </a:ext>
          </a:extLst>
        </p:spPr>
      </p:pic>
      <p:pic>
        <p:nvPicPr>
          <p:cNvPr id="10" name="Picture 10"/>
          <p:cNvPicPr>
            <a:picLocks noChangeAspect="1" noChangeArrowheads="1"/>
          </p:cNvPicPr>
          <p:nvPr/>
        </p:nvPicPr>
        <p:blipFill>
          <a:blip r:embed="rId5" cstate="screen"/>
          <a:srcRect/>
          <a:stretch>
            <a:fillRect/>
          </a:stretch>
        </p:blipFill>
        <p:spPr bwMode="auto">
          <a:xfrm>
            <a:off x="5942536" y="2276872"/>
            <a:ext cx="2733920" cy="2310161"/>
          </a:xfrm>
          <a:prstGeom prst="rect">
            <a:avLst/>
          </a:prstGeom>
          <a:noFill/>
          <a:ln w="57150" cmpd="sng">
            <a:noFill/>
            <a:miter lim="800000"/>
            <a:headEnd/>
            <a:tailEnd/>
          </a:ln>
          <a:effectLst>
            <a:glow rad="228600">
              <a:schemeClr val="tx1">
                <a:alpha val="40000"/>
              </a:schemeClr>
            </a:glow>
          </a:effec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24128" y="4665074"/>
            <a:ext cx="3240360" cy="2267350"/>
          </a:xfrm>
          <a:prstGeom prst="rect">
            <a:avLst/>
          </a:prstGeom>
          <a:noFill/>
          <a:ln w="9525" cmpd="sng">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735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Musi river 2"/>
          <p:cNvSpPr>
            <a:spLocks noChangeArrowheads="1"/>
          </p:cNvSpPr>
          <p:nvPr/>
        </p:nvSpPr>
        <p:spPr bwMode="auto">
          <a:xfrm>
            <a:off x="107504" y="2664296"/>
            <a:ext cx="3347864" cy="2420888"/>
          </a:xfrm>
          <a:prstGeom prst="rect">
            <a:avLst/>
          </a:prstGeom>
          <a:blipFill dpi="0" rotWithShape="1">
            <a:blip r:embed="rId3" cstate="screen"/>
            <a:srcRect/>
            <a:stretch>
              <a:fillRect/>
            </a:stretch>
          </a:blipFill>
          <a:ln w="9525">
            <a:noFill/>
            <a:miter lim="800000"/>
            <a:headEnd/>
            <a:tailEnd/>
          </a:ln>
          <a:effectLst>
            <a:glow rad="228600">
              <a:schemeClr val="tx1">
                <a:alpha val="40000"/>
              </a:schemeClr>
            </a:glow>
          </a:effectLst>
        </p:spPr>
        <p:txBody>
          <a:bodyPr wrap="none" anchor="ctr"/>
          <a:lstStyle/>
          <a:p>
            <a:endParaRPr lang="en-GB"/>
          </a:p>
        </p:txBody>
      </p:sp>
      <p:sp>
        <p:nvSpPr>
          <p:cNvPr id="7" name="Rectangle 8" descr="DSCN0616"/>
          <p:cNvSpPr>
            <a:spLocks noChangeArrowheads="1"/>
          </p:cNvSpPr>
          <p:nvPr/>
        </p:nvSpPr>
        <p:spPr bwMode="auto">
          <a:xfrm>
            <a:off x="3635896" y="2651426"/>
            <a:ext cx="2753444" cy="2416820"/>
          </a:xfrm>
          <a:prstGeom prst="rect">
            <a:avLst/>
          </a:prstGeom>
          <a:blipFill dpi="0" rotWithShape="1">
            <a:blip r:embed="rId4" cstate="screen"/>
            <a:srcRect/>
            <a:stretch>
              <a:fillRect/>
            </a:stretch>
          </a:blipFill>
          <a:ln w="9525">
            <a:noFill/>
            <a:miter lim="800000"/>
            <a:headEnd/>
            <a:tailEnd/>
          </a:ln>
          <a:effectLst>
            <a:glow rad="228600">
              <a:schemeClr val="tx1">
                <a:alpha val="40000"/>
              </a:schemeClr>
            </a:glow>
          </a:effectLst>
        </p:spPr>
        <p:txBody>
          <a:bodyPr wrap="none" anchor="ctr"/>
          <a:lstStyle/>
          <a:p>
            <a:endParaRPr lang="en-GB"/>
          </a:p>
        </p:txBody>
      </p:sp>
      <p:pic>
        <p:nvPicPr>
          <p:cNvPr id="7171" name="Picture 3" descr="http://2.bp.blogspot.com/_3VyO9eD-9rw/TLdJKrerN3I/AAAAAAAACC0/AbziJ6qRk94/s1600/2696104-Child_drinking_dirty_water_Water_Aid_photo-Burkina_Fas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6672" y="2682878"/>
            <a:ext cx="2479824" cy="2416820"/>
          </a:xfrm>
          <a:prstGeom prst="rect">
            <a:avLst/>
          </a:prstGeom>
          <a:noFill/>
          <a:effectLst>
            <a:glow rad="228600">
              <a:schemeClr val="tx1">
                <a:alpha val="40000"/>
              </a:schemeClr>
            </a:glow>
          </a:effectLst>
          <a:extLst>
            <a:ext uri="{909E8E84-426E-40DD-AFC4-6F175D3DCCD1}">
              <a14:hiddenFill xmlns:a14="http://schemas.microsoft.com/office/drawing/2010/main" xmlns="">
                <a:solidFill>
                  <a:srgbClr val="FFFFFF"/>
                </a:solidFill>
              </a14:hiddenFill>
            </a:ext>
          </a:extLst>
        </p:spPr>
      </p:pic>
      <p:sp>
        <p:nvSpPr>
          <p:cNvPr id="8" name="Striped Right Arrow 7"/>
          <p:cNvSpPr/>
          <p:nvPr/>
        </p:nvSpPr>
        <p:spPr>
          <a:xfrm>
            <a:off x="323528" y="188640"/>
            <a:ext cx="8568952" cy="2304256"/>
          </a:xfrm>
          <a:prstGeom prst="stripedRightArrow">
            <a:avLst/>
          </a:prstGeom>
          <a:gradFill flip="none" rotWithShape="1">
            <a:gsLst>
              <a:gs pos="11000">
                <a:srgbClr val="00B0F0"/>
              </a:gs>
              <a:gs pos="29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999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0.tqn.com/d/goafrica/1/0/s/E/dv802074.jpg"/>
          <p:cNvPicPr>
            <a:picLocks noChangeAspect="1" noChangeArrowheads="1"/>
          </p:cNvPicPr>
          <p:nvPr/>
        </p:nvPicPr>
        <p:blipFill>
          <a:blip r:embed="rId3" cstate="print"/>
          <a:srcRect/>
          <a:stretch>
            <a:fillRect/>
          </a:stretch>
        </p:blipFill>
        <p:spPr bwMode="auto">
          <a:xfrm>
            <a:off x="3334717" y="261343"/>
            <a:ext cx="2613205" cy="1950945"/>
          </a:xfrm>
          <a:prstGeom prst="rect">
            <a:avLst/>
          </a:prstGeom>
          <a:noFill/>
          <a:effectLst>
            <a:glow rad="228600">
              <a:schemeClr val="tx1">
                <a:alpha val="40000"/>
              </a:schemeClr>
            </a:glow>
          </a:effec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7991" y="1062279"/>
            <a:ext cx="2493084" cy="2434646"/>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5" descr="C:\Documents and Settings\justyna1\My Documents\My Pictures\Aborg öppna 191008\DSCN2491.JPG"/>
          <p:cNvPicPr>
            <a:picLocks noChangeAspect="1" noChangeArrowheads="1"/>
          </p:cNvPicPr>
          <p:nvPr/>
        </p:nvPicPr>
        <p:blipFill>
          <a:blip r:embed="rId5" cstate="screen"/>
          <a:srcRect/>
          <a:stretch>
            <a:fillRect/>
          </a:stretch>
        </p:blipFill>
        <p:spPr bwMode="auto">
          <a:xfrm>
            <a:off x="6458571" y="4287746"/>
            <a:ext cx="1872208" cy="2301020"/>
          </a:xfrm>
          <a:prstGeom prst="rect">
            <a:avLst/>
          </a:prstGeom>
          <a:noFill/>
          <a:ln w="9525">
            <a:noFill/>
            <a:miter lim="800000"/>
            <a:headEnd/>
            <a:tailEnd/>
          </a:ln>
          <a:effectLst>
            <a:glow rad="228600">
              <a:schemeClr val="tx1">
                <a:alpha val="40000"/>
              </a:schemeClr>
            </a:glow>
          </a:effec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35382" y="4636452"/>
            <a:ext cx="2343315" cy="1880165"/>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9256" y="2343492"/>
            <a:ext cx="2362200" cy="1790700"/>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1" name="Group 3"/>
          <p:cNvGrpSpPr/>
          <p:nvPr/>
        </p:nvGrpSpPr>
        <p:grpSpPr>
          <a:xfrm flipH="1">
            <a:off x="2637814" y="1437104"/>
            <a:ext cx="3810322" cy="3642766"/>
            <a:chOff x="3886200" y="2209800"/>
            <a:chExt cx="1873250" cy="2060575"/>
          </a:xfrm>
        </p:grpSpPr>
        <p:sp>
          <p:nvSpPr>
            <p:cNvPr id="22" name="Freeform 21"/>
            <p:cNvSpPr>
              <a:spLocks/>
            </p:cNvSpPr>
            <p:nvPr/>
          </p:nvSpPr>
          <p:spPr bwMode="auto">
            <a:xfrm>
              <a:off x="4140200" y="3384550"/>
              <a:ext cx="1619250" cy="885825"/>
            </a:xfrm>
            <a:custGeom>
              <a:avLst/>
              <a:gdLst/>
              <a:ahLst/>
              <a:cxnLst>
                <a:cxn ang="0">
                  <a:pos x="1621" y="1660"/>
                </a:cxn>
                <a:cxn ang="0">
                  <a:pos x="1708" y="1643"/>
                </a:cxn>
                <a:cxn ang="0">
                  <a:pos x="1776" y="1627"/>
                </a:cxn>
                <a:cxn ang="0">
                  <a:pos x="1848" y="1607"/>
                </a:cxn>
                <a:cxn ang="0">
                  <a:pos x="1917" y="1581"/>
                </a:cxn>
                <a:cxn ang="0">
                  <a:pos x="2000" y="1548"/>
                </a:cxn>
                <a:cxn ang="0">
                  <a:pos x="2078" y="1513"/>
                </a:cxn>
                <a:cxn ang="0">
                  <a:pos x="2154" y="1474"/>
                </a:cxn>
                <a:cxn ang="0">
                  <a:pos x="2218" y="1434"/>
                </a:cxn>
                <a:cxn ang="0">
                  <a:pos x="2283" y="1392"/>
                </a:cxn>
                <a:cxn ang="0">
                  <a:pos x="2355" y="1340"/>
                </a:cxn>
                <a:cxn ang="0">
                  <a:pos x="2417" y="1293"/>
                </a:cxn>
                <a:cxn ang="0">
                  <a:pos x="2513" y="1212"/>
                </a:cxn>
                <a:cxn ang="0">
                  <a:pos x="2605" y="1113"/>
                </a:cxn>
                <a:cxn ang="0">
                  <a:pos x="2674" y="1030"/>
                </a:cxn>
                <a:cxn ang="0">
                  <a:pos x="2749" y="935"/>
                </a:cxn>
                <a:cxn ang="0">
                  <a:pos x="2821" y="825"/>
                </a:cxn>
                <a:cxn ang="0">
                  <a:pos x="2828" y="0"/>
                </a:cxn>
                <a:cxn ang="0">
                  <a:pos x="2111" y="404"/>
                </a:cxn>
                <a:cxn ang="0">
                  <a:pos x="2047" y="487"/>
                </a:cxn>
                <a:cxn ang="0">
                  <a:pos x="1982" y="562"/>
                </a:cxn>
                <a:cxn ang="0">
                  <a:pos x="1926" y="621"/>
                </a:cxn>
                <a:cxn ang="0">
                  <a:pos x="1857" y="674"/>
                </a:cxn>
                <a:cxn ang="0">
                  <a:pos x="1777" y="727"/>
                </a:cxn>
                <a:cxn ang="0">
                  <a:pos x="1701" y="771"/>
                </a:cxn>
                <a:cxn ang="0">
                  <a:pos x="1627" y="799"/>
                </a:cxn>
                <a:cxn ang="0">
                  <a:pos x="1538" y="826"/>
                </a:cxn>
                <a:cxn ang="0">
                  <a:pos x="1433" y="839"/>
                </a:cxn>
                <a:cxn ang="0">
                  <a:pos x="1254" y="845"/>
                </a:cxn>
                <a:cxn ang="0">
                  <a:pos x="1105" y="817"/>
                </a:cxn>
                <a:cxn ang="0">
                  <a:pos x="951" y="762"/>
                </a:cxn>
                <a:cxn ang="0">
                  <a:pos x="813" y="683"/>
                </a:cxn>
                <a:cxn ang="0">
                  <a:pos x="0" y="1065"/>
                </a:cxn>
                <a:cxn ang="0">
                  <a:pos x="74" y="1144"/>
                </a:cxn>
                <a:cxn ang="0">
                  <a:pos x="146" y="1216"/>
                </a:cxn>
                <a:cxn ang="0">
                  <a:pos x="226" y="1287"/>
                </a:cxn>
                <a:cxn ang="0">
                  <a:pos x="306" y="1348"/>
                </a:cxn>
                <a:cxn ang="0">
                  <a:pos x="395" y="1408"/>
                </a:cxn>
                <a:cxn ang="0">
                  <a:pos x="482" y="1462"/>
                </a:cxn>
                <a:cxn ang="0">
                  <a:pos x="563" y="1506"/>
                </a:cxn>
                <a:cxn ang="0">
                  <a:pos x="668" y="1553"/>
                </a:cxn>
                <a:cxn ang="0">
                  <a:pos x="770" y="1592"/>
                </a:cxn>
                <a:cxn ang="0">
                  <a:pos x="860" y="1623"/>
                </a:cxn>
                <a:cxn ang="0">
                  <a:pos x="955" y="1647"/>
                </a:cxn>
                <a:cxn ang="0">
                  <a:pos x="1063" y="1667"/>
                </a:cxn>
                <a:cxn ang="0">
                  <a:pos x="1178" y="1680"/>
                </a:cxn>
                <a:cxn ang="0">
                  <a:pos x="1281" y="1686"/>
                </a:cxn>
                <a:cxn ang="0">
                  <a:pos x="1388" y="1684"/>
                </a:cxn>
                <a:cxn ang="0">
                  <a:pos x="1495" y="1678"/>
                </a:cxn>
                <a:cxn ang="0">
                  <a:pos x="1589" y="1665"/>
                </a:cxn>
              </a:cxnLst>
              <a:rect l="0" t="0" r="r" b="b"/>
              <a:pathLst>
                <a:path w="3162" h="1686">
                  <a:moveTo>
                    <a:pt x="1589" y="1665"/>
                  </a:moveTo>
                  <a:lnTo>
                    <a:pt x="1621" y="1660"/>
                  </a:lnTo>
                  <a:lnTo>
                    <a:pt x="1665" y="1653"/>
                  </a:lnTo>
                  <a:lnTo>
                    <a:pt x="1708" y="1643"/>
                  </a:lnTo>
                  <a:lnTo>
                    <a:pt x="1739" y="1636"/>
                  </a:lnTo>
                  <a:lnTo>
                    <a:pt x="1776" y="1627"/>
                  </a:lnTo>
                  <a:lnTo>
                    <a:pt x="1812" y="1616"/>
                  </a:lnTo>
                  <a:lnTo>
                    <a:pt x="1848" y="1607"/>
                  </a:lnTo>
                  <a:lnTo>
                    <a:pt x="1881" y="1596"/>
                  </a:lnTo>
                  <a:lnTo>
                    <a:pt x="1917" y="1581"/>
                  </a:lnTo>
                  <a:lnTo>
                    <a:pt x="1962" y="1564"/>
                  </a:lnTo>
                  <a:lnTo>
                    <a:pt x="2000" y="1548"/>
                  </a:lnTo>
                  <a:lnTo>
                    <a:pt x="2036" y="1531"/>
                  </a:lnTo>
                  <a:lnTo>
                    <a:pt x="2078" y="1513"/>
                  </a:lnTo>
                  <a:lnTo>
                    <a:pt x="2118" y="1493"/>
                  </a:lnTo>
                  <a:lnTo>
                    <a:pt x="2154" y="1474"/>
                  </a:lnTo>
                  <a:lnTo>
                    <a:pt x="2187" y="1452"/>
                  </a:lnTo>
                  <a:lnTo>
                    <a:pt x="2218" y="1434"/>
                  </a:lnTo>
                  <a:lnTo>
                    <a:pt x="2248" y="1412"/>
                  </a:lnTo>
                  <a:lnTo>
                    <a:pt x="2283" y="1392"/>
                  </a:lnTo>
                  <a:lnTo>
                    <a:pt x="2321" y="1366"/>
                  </a:lnTo>
                  <a:lnTo>
                    <a:pt x="2355" y="1340"/>
                  </a:lnTo>
                  <a:lnTo>
                    <a:pt x="2388" y="1315"/>
                  </a:lnTo>
                  <a:lnTo>
                    <a:pt x="2417" y="1293"/>
                  </a:lnTo>
                  <a:lnTo>
                    <a:pt x="2468" y="1252"/>
                  </a:lnTo>
                  <a:lnTo>
                    <a:pt x="2513" y="1212"/>
                  </a:lnTo>
                  <a:lnTo>
                    <a:pt x="2558" y="1166"/>
                  </a:lnTo>
                  <a:lnTo>
                    <a:pt x="2605" y="1113"/>
                  </a:lnTo>
                  <a:lnTo>
                    <a:pt x="2638" y="1074"/>
                  </a:lnTo>
                  <a:lnTo>
                    <a:pt x="2674" y="1030"/>
                  </a:lnTo>
                  <a:lnTo>
                    <a:pt x="2714" y="982"/>
                  </a:lnTo>
                  <a:lnTo>
                    <a:pt x="2749" y="935"/>
                  </a:lnTo>
                  <a:lnTo>
                    <a:pt x="2781" y="883"/>
                  </a:lnTo>
                  <a:lnTo>
                    <a:pt x="2821" y="825"/>
                  </a:lnTo>
                  <a:lnTo>
                    <a:pt x="3162" y="1026"/>
                  </a:lnTo>
                  <a:lnTo>
                    <a:pt x="2828" y="0"/>
                  </a:lnTo>
                  <a:lnTo>
                    <a:pt x="1747" y="195"/>
                  </a:lnTo>
                  <a:lnTo>
                    <a:pt x="2111" y="404"/>
                  </a:lnTo>
                  <a:lnTo>
                    <a:pt x="2080" y="448"/>
                  </a:lnTo>
                  <a:lnTo>
                    <a:pt x="2047" y="487"/>
                  </a:lnTo>
                  <a:lnTo>
                    <a:pt x="2015" y="525"/>
                  </a:lnTo>
                  <a:lnTo>
                    <a:pt x="1982" y="562"/>
                  </a:lnTo>
                  <a:lnTo>
                    <a:pt x="1955" y="589"/>
                  </a:lnTo>
                  <a:lnTo>
                    <a:pt x="1926" y="621"/>
                  </a:lnTo>
                  <a:lnTo>
                    <a:pt x="1893" y="646"/>
                  </a:lnTo>
                  <a:lnTo>
                    <a:pt x="1857" y="674"/>
                  </a:lnTo>
                  <a:lnTo>
                    <a:pt x="1814" y="703"/>
                  </a:lnTo>
                  <a:lnTo>
                    <a:pt x="1777" y="727"/>
                  </a:lnTo>
                  <a:lnTo>
                    <a:pt x="1747" y="746"/>
                  </a:lnTo>
                  <a:lnTo>
                    <a:pt x="1701" y="771"/>
                  </a:lnTo>
                  <a:lnTo>
                    <a:pt x="1661" y="788"/>
                  </a:lnTo>
                  <a:lnTo>
                    <a:pt x="1627" y="799"/>
                  </a:lnTo>
                  <a:lnTo>
                    <a:pt x="1591" y="812"/>
                  </a:lnTo>
                  <a:lnTo>
                    <a:pt x="1538" y="826"/>
                  </a:lnTo>
                  <a:lnTo>
                    <a:pt x="1486" y="834"/>
                  </a:lnTo>
                  <a:lnTo>
                    <a:pt x="1433" y="839"/>
                  </a:lnTo>
                  <a:lnTo>
                    <a:pt x="1355" y="843"/>
                  </a:lnTo>
                  <a:lnTo>
                    <a:pt x="1254" y="845"/>
                  </a:lnTo>
                  <a:lnTo>
                    <a:pt x="1176" y="834"/>
                  </a:lnTo>
                  <a:lnTo>
                    <a:pt x="1105" y="817"/>
                  </a:lnTo>
                  <a:lnTo>
                    <a:pt x="1023" y="793"/>
                  </a:lnTo>
                  <a:lnTo>
                    <a:pt x="951" y="762"/>
                  </a:lnTo>
                  <a:lnTo>
                    <a:pt x="879" y="725"/>
                  </a:lnTo>
                  <a:lnTo>
                    <a:pt x="813" y="683"/>
                  </a:lnTo>
                  <a:lnTo>
                    <a:pt x="750" y="626"/>
                  </a:lnTo>
                  <a:lnTo>
                    <a:pt x="0" y="1065"/>
                  </a:lnTo>
                  <a:lnTo>
                    <a:pt x="30" y="1102"/>
                  </a:lnTo>
                  <a:lnTo>
                    <a:pt x="74" y="1144"/>
                  </a:lnTo>
                  <a:lnTo>
                    <a:pt x="110" y="1181"/>
                  </a:lnTo>
                  <a:lnTo>
                    <a:pt x="146" y="1216"/>
                  </a:lnTo>
                  <a:lnTo>
                    <a:pt x="183" y="1250"/>
                  </a:lnTo>
                  <a:lnTo>
                    <a:pt x="226" y="1287"/>
                  </a:lnTo>
                  <a:lnTo>
                    <a:pt x="266" y="1318"/>
                  </a:lnTo>
                  <a:lnTo>
                    <a:pt x="306" y="1348"/>
                  </a:lnTo>
                  <a:lnTo>
                    <a:pt x="351" y="1377"/>
                  </a:lnTo>
                  <a:lnTo>
                    <a:pt x="395" y="1408"/>
                  </a:lnTo>
                  <a:lnTo>
                    <a:pt x="440" y="1438"/>
                  </a:lnTo>
                  <a:lnTo>
                    <a:pt x="482" y="1462"/>
                  </a:lnTo>
                  <a:lnTo>
                    <a:pt x="523" y="1486"/>
                  </a:lnTo>
                  <a:lnTo>
                    <a:pt x="563" y="1506"/>
                  </a:lnTo>
                  <a:lnTo>
                    <a:pt x="618" y="1531"/>
                  </a:lnTo>
                  <a:lnTo>
                    <a:pt x="668" y="1553"/>
                  </a:lnTo>
                  <a:lnTo>
                    <a:pt x="726" y="1575"/>
                  </a:lnTo>
                  <a:lnTo>
                    <a:pt x="770" y="1592"/>
                  </a:lnTo>
                  <a:lnTo>
                    <a:pt x="811" y="1609"/>
                  </a:lnTo>
                  <a:lnTo>
                    <a:pt x="860" y="1623"/>
                  </a:lnTo>
                  <a:lnTo>
                    <a:pt x="908" y="1636"/>
                  </a:lnTo>
                  <a:lnTo>
                    <a:pt x="955" y="1647"/>
                  </a:lnTo>
                  <a:lnTo>
                    <a:pt x="1009" y="1658"/>
                  </a:lnTo>
                  <a:lnTo>
                    <a:pt x="1063" y="1667"/>
                  </a:lnTo>
                  <a:lnTo>
                    <a:pt x="1120" y="1675"/>
                  </a:lnTo>
                  <a:lnTo>
                    <a:pt x="1178" y="1680"/>
                  </a:lnTo>
                  <a:lnTo>
                    <a:pt x="1221" y="1682"/>
                  </a:lnTo>
                  <a:lnTo>
                    <a:pt x="1281" y="1686"/>
                  </a:lnTo>
                  <a:lnTo>
                    <a:pt x="1341" y="1686"/>
                  </a:lnTo>
                  <a:lnTo>
                    <a:pt x="1388" y="1684"/>
                  </a:lnTo>
                  <a:lnTo>
                    <a:pt x="1438" y="1682"/>
                  </a:lnTo>
                  <a:lnTo>
                    <a:pt x="1495" y="1678"/>
                  </a:lnTo>
                  <a:lnTo>
                    <a:pt x="1545" y="1671"/>
                  </a:lnTo>
                  <a:lnTo>
                    <a:pt x="1589" y="1665"/>
                  </a:lnTo>
                  <a:close/>
                </a:path>
              </a:pathLst>
            </a:custGeom>
            <a:solidFill>
              <a:schemeClr val="accent5">
                <a:lumMod val="40000"/>
                <a:lumOff val="60000"/>
              </a:schemeClr>
            </a:solidFill>
            <a:ln w="9525">
              <a:noFill/>
              <a:round/>
              <a:headEnd/>
              <a:tailEnd/>
            </a:ln>
          </p:spPr>
          <p:txBody>
            <a:bodyPr/>
            <a:lstStyle/>
            <a:p>
              <a:endParaRPr lang="en-GB"/>
            </a:p>
          </p:txBody>
        </p:sp>
        <p:sp>
          <p:nvSpPr>
            <p:cNvPr id="23" name="Freeform 22"/>
            <p:cNvSpPr>
              <a:spLocks/>
            </p:cNvSpPr>
            <p:nvPr/>
          </p:nvSpPr>
          <p:spPr bwMode="auto">
            <a:xfrm>
              <a:off x="3886200" y="2438400"/>
              <a:ext cx="820738" cy="1581150"/>
            </a:xfrm>
            <a:custGeom>
              <a:avLst/>
              <a:gdLst/>
              <a:ahLst/>
              <a:cxnLst>
                <a:cxn ang="0">
                  <a:pos x="1569" y="5"/>
                </a:cxn>
                <a:cxn ang="0">
                  <a:pos x="1488" y="22"/>
                </a:cxn>
                <a:cxn ang="0">
                  <a:pos x="1417" y="40"/>
                </a:cxn>
                <a:cxn ang="0">
                  <a:pos x="1347" y="61"/>
                </a:cxn>
                <a:cxn ang="0">
                  <a:pos x="1276" y="86"/>
                </a:cxn>
                <a:cxn ang="0">
                  <a:pos x="1196" y="119"/>
                </a:cxn>
                <a:cxn ang="0">
                  <a:pos x="1118" y="154"/>
                </a:cxn>
                <a:cxn ang="0">
                  <a:pos x="1042" y="193"/>
                </a:cxn>
                <a:cxn ang="0">
                  <a:pos x="977" y="233"/>
                </a:cxn>
                <a:cxn ang="0">
                  <a:pos x="912" y="275"/>
                </a:cxn>
                <a:cxn ang="0">
                  <a:pos x="839" y="329"/>
                </a:cxn>
                <a:cxn ang="0">
                  <a:pos x="776" y="376"/>
                </a:cxn>
                <a:cxn ang="0">
                  <a:pos x="674" y="468"/>
                </a:cxn>
                <a:cxn ang="0">
                  <a:pos x="587" y="558"/>
                </a:cxn>
                <a:cxn ang="0">
                  <a:pos x="518" y="641"/>
                </a:cxn>
                <a:cxn ang="0">
                  <a:pos x="446" y="736"/>
                </a:cxn>
                <a:cxn ang="0">
                  <a:pos x="381" y="841"/>
                </a:cxn>
                <a:cxn ang="0">
                  <a:pos x="321" y="944"/>
                </a:cxn>
                <a:cxn ang="0">
                  <a:pos x="270" y="1059"/>
                </a:cxn>
                <a:cxn ang="0">
                  <a:pos x="227" y="1182"/>
                </a:cxn>
                <a:cxn ang="0">
                  <a:pos x="181" y="1335"/>
                </a:cxn>
                <a:cxn ang="0">
                  <a:pos x="154" y="1484"/>
                </a:cxn>
                <a:cxn ang="0">
                  <a:pos x="132" y="1676"/>
                </a:cxn>
                <a:cxn ang="0">
                  <a:pos x="132" y="1843"/>
                </a:cxn>
                <a:cxn ang="0">
                  <a:pos x="149" y="1996"/>
                </a:cxn>
                <a:cxn ang="0">
                  <a:pos x="174" y="2152"/>
                </a:cxn>
                <a:cxn ang="0">
                  <a:pos x="223" y="2323"/>
                </a:cxn>
                <a:cxn ang="0">
                  <a:pos x="281" y="2482"/>
                </a:cxn>
                <a:cxn ang="0">
                  <a:pos x="361" y="2633"/>
                </a:cxn>
                <a:cxn ang="0">
                  <a:pos x="1100" y="3006"/>
                </a:cxn>
                <a:cxn ang="0">
                  <a:pos x="1082" y="2211"/>
                </a:cxn>
                <a:cxn ang="0">
                  <a:pos x="1015" y="2086"/>
                </a:cxn>
                <a:cxn ang="0">
                  <a:pos x="975" y="1965"/>
                </a:cxn>
                <a:cxn ang="0">
                  <a:pos x="961" y="1849"/>
                </a:cxn>
                <a:cxn ang="0">
                  <a:pos x="955" y="1735"/>
                </a:cxn>
                <a:cxn ang="0">
                  <a:pos x="966" y="1601"/>
                </a:cxn>
                <a:cxn ang="0">
                  <a:pos x="997" y="1469"/>
                </a:cxn>
                <a:cxn ang="0">
                  <a:pos x="1044" y="1346"/>
                </a:cxn>
                <a:cxn ang="0">
                  <a:pos x="1100" y="1249"/>
                </a:cxn>
                <a:cxn ang="0">
                  <a:pos x="1151" y="1179"/>
                </a:cxn>
                <a:cxn ang="0">
                  <a:pos x="1211" y="1107"/>
                </a:cxn>
                <a:cxn ang="0">
                  <a:pos x="1269" y="1048"/>
                </a:cxn>
                <a:cxn ang="0">
                  <a:pos x="1336" y="995"/>
                </a:cxn>
                <a:cxn ang="0">
                  <a:pos x="1415" y="942"/>
                </a:cxn>
                <a:cxn ang="0">
                  <a:pos x="1492" y="898"/>
                </a:cxn>
                <a:cxn ang="0">
                  <a:pos x="1604" y="859"/>
                </a:cxn>
              </a:cxnLst>
              <a:rect l="0" t="0" r="r" b="b"/>
              <a:pathLst>
                <a:path w="1604" h="3006">
                  <a:moveTo>
                    <a:pt x="1604" y="0"/>
                  </a:moveTo>
                  <a:lnTo>
                    <a:pt x="1569" y="5"/>
                  </a:lnTo>
                  <a:lnTo>
                    <a:pt x="1535" y="11"/>
                  </a:lnTo>
                  <a:lnTo>
                    <a:pt x="1488" y="22"/>
                  </a:lnTo>
                  <a:lnTo>
                    <a:pt x="1454" y="29"/>
                  </a:lnTo>
                  <a:lnTo>
                    <a:pt x="1417" y="40"/>
                  </a:lnTo>
                  <a:lnTo>
                    <a:pt x="1383" y="51"/>
                  </a:lnTo>
                  <a:lnTo>
                    <a:pt x="1347" y="61"/>
                  </a:lnTo>
                  <a:lnTo>
                    <a:pt x="1312" y="72"/>
                  </a:lnTo>
                  <a:lnTo>
                    <a:pt x="1276" y="86"/>
                  </a:lnTo>
                  <a:lnTo>
                    <a:pt x="1232" y="103"/>
                  </a:lnTo>
                  <a:lnTo>
                    <a:pt x="1196" y="119"/>
                  </a:lnTo>
                  <a:lnTo>
                    <a:pt x="1158" y="136"/>
                  </a:lnTo>
                  <a:lnTo>
                    <a:pt x="1118" y="154"/>
                  </a:lnTo>
                  <a:lnTo>
                    <a:pt x="1078" y="174"/>
                  </a:lnTo>
                  <a:lnTo>
                    <a:pt x="1042" y="193"/>
                  </a:lnTo>
                  <a:lnTo>
                    <a:pt x="1008" y="215"/>
                  </a:lnTo>
                  <a:lnTo>
                    <a:pt x="977" y="233"/>
                  </a:lnTo>
                  <a:lnTo>
                    <a:pt x="946" y="255"/>
                  </a:lnTo>
                  <a:lnTo>
                    <a:pt x="912" y="275"/>
                  </a:lnTo>
                  <a:lnTo>
                    <a:pt x="874" y="301"/>
                  </a:lnTo>
                  <a:lnTo>
                    <a:pt x="839" y="329"/>
                  </a:lnTo>
                  <a:lnTo>
                    <a:pt x="807" y="354"/>
                  </a:lnTo>
                  <a:lnTo>
                    <a:pt x="776" y="376"/>
                  </a:lnTo>
                  <a:lnTo>
                    <a:pt x="725" y="419"/>
                  </a:lnTo>
                  <a:lnTo>
                    <a:pt x="674" y="468"/>
                  </a:lnTo>
                  <a:lnTo>
                    <a:pt x="634" y="505"/>
                  </a:lnTo>
                  <a:lnTo>
                    <a:pt x="587" y="558"/>
                  </a:lnTo>
                  <a:lnTo>
                    <a:pt x="555" y="597"/>
                  </a:lnTo>
                  <a:lnTo>
                    <a:pt x="518" y="641"/>
                  </a:lnTo>
                  <a:lnTo>
                    <a:pt x="479" y="690"/>
                  </a:lnTo>
                  <a:lnTo>
                    <a:pt x="446" y="736"/>
                  </a:lnTo>
                  <a:lnTo>
                    <a:pt x="413" y="789"/>
                  </a:lnTo>
                  <a:lnTo>
                    <a:pt x="381" y="841"/>
                  </a:lnTo>
                  <a:lnTo>
                    <a:pt x="348" y="896"/>
                  </a:lnTo>
                  <a:lnTo>
                    <a:pt x="321" y="944"/>
                  </a:lnTo>
                  <a:lnTo>
                    <a:pt x="296" y="1002"/>
                  </a:lnTo>
                  <a:lnTo>
                    <a:pt x="270" y="1059"/>
                  </a:lnTo>
                  <a:lnTo>
                    <a:pt x="248" y="1118"/>
                  </a:lnTo>
                  <a:lnTo>
                    <a:pt x="227" y="1182"/>
                  </a:lnTo>
                  <a:lnTo>
                    <a:pt x="200" y="1261"/>
                  </a:lnTo>
                  <a:lnTo>
                    <a:pt x="181" y="1335"/>
                  </a:lnTo>
                  <a:lnTo>
                    <a:pt x="163" y="1410"/>
                  </a:lnTo>
                  <a:lnTo>
                    <a:pt x="154" y="1484"/>
                  </a:lnTo>
                  <a:lnTo>
                    <a:pt x="142" y="1570"/>
                  </a:lnTo>
                  <a:lnTo>
                    <a:pt x="132" y="1676"/>
                  </a:lnTo>
                  <a:lnTo>
                    <a:pt x="131" y="1761"/>
                  </a:lnTo>
                  <a:lnTo>
                    <a:pt x="132" y="1843"/>
                  </a:lnTo>
                  <a:lnTo>
                    <a:pt x="140" y="1922"/>
                  </a:lnTo>
                  <a:lnTo>
                    <a:pt x="149" y="1996"/>
                  </a:lnTo>
                  <a:lnTo>
                    <a:pt x="158" y="2073"/>
                  </a:lnTo>
                  <a:lnTo>
                    <a:pt x="174" y="2152"/>
                  </a:lnTo>
                  <a:lnTo>
                    <a:pt x="196" y="2236"/>
                  </a:lnTo>
                  <a:lnTo>
                    <a:pt x="223" y="2323"/>
                  </a:lnTo>
                  <a:lnTo>
                    <a:pt x="250" y="2403"/>
                  </a:lnTo>
                  <a:lnTo>
                    <a:pt x="281" y="2482"/>
                  </a:lnTo>
                  <a:lnTo>
                    <a:pt x="317" y="2560"/>
                  </a:lnTo>
                  <a:lnTo>
                    <a:pt x="361" y="2633"/>
                  </a:lnTo>
                  <a:lnTo>
                    <a:pt x="0" y="2840"/>
                  </a:lnTo>
                  <a:lnTo>
                    <a:pt x="1100" y="3006"/>
                  </a:lnTo>
                  <a:lnTo>
                    <a:pt x="1504" y="1981"/>
                  </a:lnTo>
                  <a:lnTo>
                    <a:pt x="1082" y="2211"/>
                  </a:lnTo>
                  <a:lnTo>
                    <a:pt x="1040" y="2145"/>
                  </a:lnTo>
                  <a:lnTo>
                    <a:pt x="1015" y="2086"/>
                  </a:lnTo>
                  <a:lnTo>
                    <a:pt x="991" y="2025"/>
                  </a:lnTo>
                  <a:lnTo>
                    <a:pt x="975" y="1965"/>
                  </a:lnTo>
                  <a:lnTo>
                    <a:pt x="964" y="1906"/>
                  </a:lnTo>
                  <a:lnTo>
                    <a:pt x="961" y="1849"/>
                  </a:lnTo>
                  <a:lnTo>
                    <a:pt x="955" y="1792"/>
                  </a:lnTo>
                  <a:lnTo>
                    <a:pt x="955" y="1735"/>
                  </a:lnTo>
                  <a:lnTo>
                    <a:pt x="959" y="1667"/>
                  </a:lnTo>
                  <a:lnTo>
                    <a:pt x="966" y="1601"/>
                  </a:lnTo>
                  <a:lnTo>
                    <a:pt x="981" y="1528"/>
                  </a:lnTo>
                  <a:lnTo>
                    <a:pt x="997" y="1469"/>
                  </a:lnTo>
                  <a:lnTo>
                    <a:pt x="1022" y="1403"/>
                  </a:lnTo>
                  <a:lnTo>
                    <a:pt x="1044" y="1346"/>
                  </a:lnTo>
                  <a:lnTo>
                    <a:pt x="1075" y="1291"/>
                  </a:lnTo>
                  <a:lnTo>
                    <a:pt x="1100" y="1249"/>
                  </a:lnTo>
                  <a:lnTo>
                    <a:pt x="1126" y="1214"/>
                  </a:lnTo>
                  <a:lnTo>
                    <a:pt x="1151" y="1179"/>
                  </a:lnTo>
                  <a:lnTo>
                    <a:pt x="1180" y="1144"/>
                  </a:lnTo>
                  <a:lnTo>
                    <a:pt x="1211" y="1107"/>
                  </a:lnTo>
                  <a:lnTo>
                    <a:pt x="1238" y="1081"/>
                  </a:lnTo>
                  <a:lnTo>
                    <a:pt x="1269" y="1048"/>
                  </a:lnTo>
                  <a:lnTo>
                    <a:pt x="1299" y="1023"/>
                  </a:lnTo>
                  <a:lnTo>
                    <a:pt x="1336" y="995"/>
                  </a:lnTo>
                  <a:lnTo>
                    <a:pt x="1379" y="966"/>
                  </a:lnTo>
                  <a:lnTo>
                    <a:pt x="1415" y="942"/>
                  </a:lnTo>
                  <a:lnTo>
                    <a:pt x="1446" y="924"/>
                  </a:lnTo>
                  <a:lnTo>
                    <a:pt x="1492" y="898"/>
                  </a:lnTo>
                  <a:lnTo>
                    <a:pt x="1535" y="879"/>
                  </a:lnTo>
                  <a:lnTo>
                    <a:pt x="1604" y="859"/>
                  </a:lnTo>
                  <a:lnTo>
                    <a:pt x="1604" y="0"/>
                  </a:lnTo>
                  <a:close/>
                </a:path>
              </a:pathLst>
            </a:custGeom>
            <a:solidFill>
              <a:srgbClr val="00B0F0"/>
            </a:solidFill>
            <a:ln w="9525">
              <a:noFill/>
              <a:round/>
              <a:headEnd/>
              <a:tailEnd/>
            </a:ln>
          </p:spPr>
          <p:txBody>
            <a:bodyPr/>
            <a:lstStyle/>
            <a:p>
              <a:endParaRPr lang="en-GB"/>
            </a:p>
          </p:txBody>
        </p:sp>
        <p:sp>
          <p:nvSpPr>
            <p:cNvPr id="24" name="Freeform 6"/>
            <p:cNvSpPr>
              <a:spLocks/>
            </p:cNvSpPr>
            <p:nvPr/>
          </p:nvSpPr>
          <p:spPr bwMode="auto">
            <a:xfrm>
              <a:off x="4494213" y="2209800"/>
              <a:ext cx="1219200" cy="1431925"/>
            </a:xfrm>
            <a:custGeom>
              <a:avLst/>
              <a:gdLst/>
              <a:ahLst/>
              <a:cxnLst>
                <a:cxn ang="0">
                  <a:pos x="940" y="404"/>
                </a:cxn>
                <a:cxn ang="0">
                  <a:pos x="1027" y="423"/>
                </a:cxn>
                <a:cxn ang="0">
                  <a:pos x="1094" y="439"/>
                </a:cxn>
                <a:cxn ang="0">
                  <a:pos x="1165" y="461"/>
                </a:cxn>
                <a:cxn ang="0">
                  <a:pos x="1236" y="485"/>
                </a:cxn>
                <a:cxn ang="0">
                  <a:pos x="1317" y="518"/>
                </a:cxn>
                <a:cxn ang="0">
                  <a:pos x="1395" y="553"/>
                </a:cxn>
                <a:cxn ang="0">
                  <a:pos x="1471" y="592"/>
                </a:cxn>
                <a:cxn ang="0">
                  <a:pos x="1537" y="632"/>
                </a:cxn>
                <a:cxn ang="0">
                  <a:pos x="1602" y="674"/>
                </a:cxn>
                <a:cxn ang="0">
                  <a:pos x="1674" y="726"/>
                </a:cxn>
                <a:cxn ang="0">
                  <a:pos x="1738" y="775"/>
                </a:cxn>
                <a:cxn ang="0">
                  <a:pos x="1837" y="865"/>
                </a:cxn>
                <a:cxn ang="0">
                  <a:pos x="1924" y="955"/>
                </a:cxn>
                <a:cxn ang="0">
                  <a:pos x="1993" y="1038"/>
                </a:cxn>
                <a:cxn ang="0">
                  <a:pos x="2066" y="1135"/>
                </a:cxn>
                <a:cxn ang="0">
                  <a:pos x="2133" y="1240"/>
                </a:cxn>
                <a:cxn ang="0">
                  <a:pos x="2191" y="1343"/>
                </a:cxn>
                <a:cxn ang="0">
                  <a:pos x="2243" y="1458"/>
                </a:cxn>
                <a:cxn ang="0">
                  <a:pos x="2287" y="1581"/>
                </a:cxn>
                <a:cxn ang="0">
                  <a:pos x="2332" y="1734"/>
                </a:cxn>
                <a:cxn ang="0">
                  <a:pos x="2359" y="1882"/>
                </a:cxn>
                <a:cxn ang="0">
                  <a:pos x="2381" y="2075"/>
                </a:cxn>
                <a:cxn ang="0">
                  <a:pos x="2381" y="2240"/>
                </a:cxn>
                <a:cxn ang="0">
                  <a:pos x="2365" y="2393"/>
                </a:cxn>
                <a:cxn ang="0">
                  <a:pos x="2339" y="2549"/>
                </a:cxn>
                <a:cxn ang="0">
                  <a:pos x="2290" y="2721"/>
                </a:cxn>
                <a:cxn ang="0">
                  <a:pos x="1540" y="2332"/>
                </a:cxn>
                <a:cxn ang="0">
                  <a:pos x="1558" y="2191"/>
                </a:cxn>
                <a:cxn ang="0">
                  <a:pos x="1555" y="2064"/>
                </a:cxn>
                <a:cxn ang="0">
                  <a:pos x="1533" y="1926"/>
                </a:cxn>
                <a:cxn ang="0">
                  <a:pos x="1491" y="1802"/>
                </a:cxn>
                <a:cxn ang="0">
                  <a:pos x="1439" y="1690"/>
                </a:cxn>
                <a:cxn ang="0">
                  <a:pos x="1388" y="1612"/>
                </a:cxn>
                <a:cxn ang="0">
                  <a:pos x="1334" y="1543"/>
                </a:cxn>
                <a:cxn ang="0">
                  <a:pos x="1274" y="1480"/>
                </a:cxn>
                <a:cxn ang="0">
                  <a:pos x="1212" y="1422"/>
                </a:cxn>
                <a:cxn ang="0">
                  <a:pos x="1132" y="1366"/>
                </a:cxn>
                <a:cxn ang="0">
                  <a:pos x="1065" y="1324"/>
                </a:cxn>
                <a:cxn ang="0">
                  <a:pos x="980" y="1282"/>
                </a:cxn>
                <a:cxn ang="0">
                  <a:pos x="910" y="1256"/>
                </a:cxn>
                <a:cxn ang="0">
                  <a:pos x="804" y="1234"/>
                </a:cxn>
                <a:cxn ang="0">
                  <a:pos x="699" y="1225"/>
                </a:cxn>
                <a:cxn ang="0">
                  <a:pos x="670" y="1666"/>
                </a:cxn>
                <a:cxn ang="0">
                  <a:pos x="669" y="0"/>
                </a:cxn>
                <a:cxn ang="0">
                  <a:pos x="705" y="382"/>
                </a:cxn>
                <a:cxn ang="0">
                  <a:pos x="812" y="388"/>
                </a:cxn>
                <a:cxn ang="0">
                  <a:pos x="908" y="399"/>
                </a:cxn>
              </a:cxnLst>
              <a:rect l="0" t="0" r="r" b="b"/>
              <a:pathLst>
                <a:path w="2383" h="2721">
                  <a:moveTo>
                    <a:pt x="908" y="399"/>
                  </a:moveTo>
                  <a:lnTo>
                    <a:pt x="940" y="404"/>
                  </a:lnTo>
                  <a:lnTo>
                    <a:pt x="984" y="412"/>
                  </a:lnTo>
                  <a:lnTo>
                    <a:pt x="1027" y="423"/>
                  </a:lnTo>
                  <a:lnTo>
                    <a:pt x="1058" y="430"/>
                  </a:lnTo>
                  <a:lnTo>
                    <a:pt x="1094" y="439"/>
                  </a:lnTo>
                  <a:lnTo>
                    <a:pt x="1129" y="450"/>
                  </a:lnTo>
                  <a:lnTo>
                    <a:pt x="1165" y="461"/>
                  </a:lnTo>
                  <a:lnTo>
                    <a:pt x="1198" y="470"/>
                  </a:lnTo>
                  <a:lnTo>
                    <a:pt x="1236" y="485"/>
                  </a:lnTo>
                  <a:lnTo>
                    <a:pt x="1279" y="503"/>
                  </a:lnTo>
                  <a:lnTo>
                    <a:pt x="1317" y="518"/>
                  </a:lnTo>
                  <a:lnTo>
                    <a:pt x="1354" y="535"/>
                  </a:lnTo>
                  <a:lnTo>
                    <a:pt x="1395" y="553"/>
                  </a:lnTo>
                  <a:lnTo>
                    <a:pt x="1435" y="573"/>
                  </a:lnTo>
                  <a:lnTo>
                    <a:pt x="1471" y="592"/>
                  </a:lnTo>
                  <a:lnTo>
                    <a:pt x="1506" y="614"/>
                  </a:lnTo>
                  <a:lnTo>
                    <a:pt x="1537" y="632"/>
                  </a:lnTo>
                  <a:lnTo>
                    <a:pt x="1567" y="654"/>
                  </a:lnTo>
                  <a:lnTo>
                    <a:pt x="1602" y="674"/>
                  </a:lnTo>
                  <a:lnTo>
                    <a:pt x="1640" y="700"/>
                  </a:lnTo>
                  <a:lnTo>
                    <a:pt x="1674" y="726"/>
                  </a:lnTo>
                  <a:lnTo>
                    <a:pt x="1707" y="751"/>
                  </a:lnTo>
                  <a:lnTo>
                    <a:pt x="1738" y="775"/>
                  </a:lnTo>
                  <a:lnTo>
                    <a:pt x="1787" y="817"/>
                  </a:lnTo>
                  <a:lnTo>
                    <a:pt x="1837" y="865"/>
                  </a:lnTo>
                  <a:lnTo>
                    <a:pt x="1877" y="902"/>
                  </a:lnTo>
                  <a:lnTo>
                    <a:pt x="1924" y="955"/>
                  </a:lnTo>
                  <a:lnTo>
                    <a:pt x="1957" y="994"/>
                  </a:lnTo>
                  <a:lnTo>
                    <a:pt x="1993" y="1038"/>
                  </a:lnTo>
                  <a:lnTo>
                    <a:pt x="2033" y="1087"/>
                  </a:lnTo>
                  <a:lnTo>
                    <a:pt x="2066" y="1135"/>
                  </a:lnTo>
                  <a:lnTo>
                    <a:pt x="2098" y="1188"/>
                  </a:lnTo>
                  <a:lnTo>
                    <a:pt x="2133" y="1240"/>
                  </a:lnTo>
                  <a:lnTo>
                    <a:pt x="2162" y="1295"/>
                  </a:lnTo>
                  <a:lnTo>
                    <a:pt x="2191" y="1343"/>
                  </a:lnTo>
                  <a:lnTo>
                    <a:pt x="2218" y="1401"/>
                  </a:lnTo>
                  <a:lnTo>
                    <a:pt x="2243" y="1458"/>
                  </a:lnTo>
                  <a:lnTo>
                    <a:pt x="2265" y="1517"/>
                  </a:lnTo>
                  <a:lnTo>
                    <a:pt x="2287" y="1581"/>
                  </a:lnTo>
                  <a:lnTo>
                    <a:pt x="2314" y="1660"/>
                  </a:lnTo>
                  <a:lnTo>
                    <a:pt x="2332" y="1734"/>
                  </a:lnTo>
                  <a:lnTo>
                    <a:pt x="2350" y="1809"/>
                  </a:lnTo>
                  <a:lnTo>
                    <a:pt x="2359" y="1882"/>
                  </a:lnTo>
                  <a:lnTo>
                    <a:pt x="2372" y="1969"/>
                  </a:lnTo>
                  <a:lnTo>
                    <a:pt x="2381" y="2075"/>
                  </a:lnTo>
                  <a:lnTo>
                    <a:pt x="2383" y="2158"/>
                  </a:lnTo>
                  <a:lnTo>
                    <a:pt x="2381" y="2240"/>
                  </a:lnTo>
                  <a:lnTo>
                    <a:pt x="2374" y="2319"/>
                  </a:lnTo>
                  <a:lnTo>
                    <a:pt x="2365" y="2393"/>
                  </a:lnTo>
                  <a:lnTo>
                    <a:pt x="2356" y="2470"/>
                  </a:lnTo>
                  <a:lnTo>
                    <a:pt x="2339" y="2549"/>
                  </a:lnTo>
                  <a:lnTo>
                    <a:pt x="2318" y="2633"/>
                  </a:lnTo>
                  <a:lnTo>
                    <a:pt x="2290" y="2721"/>
                  </a:lnTo>
                  <a:lnTo>
                    <a:pt x="2135" y="2229"/>
                  </a:lnTo>
                  <a:lnTo>
                    <a:pt x="1540" y="2332"/>
                  </a:lnTo>
                  <a:lnTo>
                    <a:pt x="1553" y="2246"/>
                  </a:lnTo>
                  <a:lnTo>
                    <a:pt x="1558" y="2191"/>
                  </a:lnTo>
                  <a:lnTo>
                    <a:pt x="1558" y="2132"/>
                  </a:lnTo>
                  <a:lnTo>
                    <a:pt x="1555" y="2064"/>
                  </a:lnTo>
                  <a:lnTo>
                    <a:pt x="1546" y="2000"/>
                  </a:lnTo>
                  <a:lnTo>
                    <a:pt x="1533" y="1926"/>
                  </a:lnTo>
                  <a:lnTo>
                    <a:pt x="1517" y="1868"/>
                  </a:lnTo>
                  <a:lnTo>
                    <a:pt x="1491" y="1802"/>
                  </a:lnTo>
                  <a:lnTo>
                    <a:pt x="1468" y="1745"/>
                  </a:lnTo>
                  <a:lnTo>
                    <a:pt x="1439" y="1690"/>
                  </a:lnTo>
                  <a:lnTo>
                    <a:pt x="1413" y="1647"/>
                  </a:lnTo>
                  <a:lnTo>
                    <a:pt x="1388" y="1612"/>
                  </a:lnTo>
                  <a:lnTo>
                    <a:pt x="1363" y="1578"/>
                  </a:lnTo>
                  <a:lnTo>
                    <a:pt x="1334" y="1543"/>
                  </a:lnTo>
                  <a:lnTo>
                    <a:pt x="1301" y="1506"/>
                  </a:lnTo>
                  <a:lnTo>
                    <a:pt x="1274" y="1480"/>
                  </a:lnTo>
                  <a:lnTo>
                    <a:pt x="1243" y="1449"/>
                  </a:lnTo>
                  <a:lnTo>
                    <a:pt x="1212" y="1422"/>
                  </a:lnTo>
                  <a:lnTo>
                    <a:pt x="1176" y="1394"/>
                  </a:lnTo>
                  <a:lnTo>
                    <a:pt x="1132" y="1366"/>
                  </a:lnTo>
                  <a:lnTo>
                    <a:pt x="1096" y="1341"/>
                  </a:lnTo>
                  <a:lnTo>
                    <a:pt x="1065" y="1324"/>
                  </a:lnTo>
                  <a:lnTo>
                    <a:pt x="1020" y="1297"/>
                  </a:lnTo>
                  <a:lnTo>
                    <a:pt x="980" y="1282"/>
                  </a:lnTo>
                  <a:lnTo>
                    <a:pt x="946" y="1269"/>
                  </a:lnTo>
                  <a:lnTo>
                    <a:pt x="910" y="1256"/>
                  </a:lnTo>
                  <a:lnTo>
                    <a:pt x="855" y="1243"/>
                  </a:lnTo>
                  <a:lnTo>
                    <a:pt x="804" y="1234"/>
                  </a:lnTo>
                  <a:lnTo>
                    <a:pt x="752" y="1229"/>
                  </a:lnTo>
                  <a:lnTo>
                    <a:pt x="699" y="1225"/>
                  </a:lnTo>
                  <a:lnTo>
                    <a:pt x="670" y="1223"/>
                  </a:lnTo>
                  <a:lnTo>
                    <a:pt x="670" y="1666"/>
                  </a:lnTo>
                  <a:lnTo>
                    <a:pt x="0" y="845"/>
                  </a:lnTo>
                  <a:lnTo>
                    <a:pt x="669" y="0"/>
                  </a:lnTo>
                  <a:lnTo>
                    <a:pt x="669" y="380"/>
                  </a:lnTo>
                  <a:lnTo>
                    <a:pt x="705" y="382"/>
                  </a:lnTo>
                  <a:lnTo>
                    <a:pt x="757" y="384"/>
                  </a:lnTo>
                  <a:lnTo>
                    <a:pt x="812" y="388"/>
                  </a:lnTo>
                  <a:lnTo>
                    <a:pt x="864" y="393"/>
                  </a:lnTo>
                  <a:lnTo>
                    <a:pt x="908" y="399"/>
                  </a:lnTo>
                  <a:close/>
                </a:path>
              </a:pathLst>
            </a:custGeom>
            <a:solidFill>
              <a:schemeClr val="hlink"/>
            </a:solidFill>
            <a:ln w="9525">
              <a:noFill/>
              <a:round/>
              <a:headEnd/>
              <a:tailEnd/>
            </a:ln>
          </p:spPr>
          <p:txBody>
            <a:bodyPr/>
            <a:lstStyle/>
            <a:p>
              <a:endParaRPr lang="en-GB"/>
            </a:p>
          </p:txBody>
        </p:sp>
      </p:grpSp>
    </p:spTree>
    <p:extLst>
      <p:ext uri="{BB962C8B-B14F-4D97-AF65-F5344CB8AC3E}">
        <p14:creationId xmlns:p14="http://schemas.microsoft.com/office/powerpoint/2010/main" xmlns="" val="22905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G_3989'.jpg"/>
          <p:cNvPicPr>
            <a:picLocks noChangeAspect="1"/>
          </p:cNvPicPr>
          <p:nvPr/>
        </p:nvPicPr>
        <p:blipFill>
          <a:blip r:embed="rId3" cstate="screen"/>
          <a:srcRect/>
          <a:stretch>
            <a:fillRect/>
          </a:stretch>
        </p:blipFill>
        <p:spPr bwMode="auto">
          <a:xfrm>
            <a:off x="340363" y="332656"/>
            <a:ext cx="2736304" cy="1977979"/>
          </a:xfrm>
          <a:prstGeom prst="rect">
            <a:avLst/>
          </a:prstGeom>
          <a:noFill/>
          <a:ln w="9525">
            <a:noFill/>
            <a:miter lim="800000"/>
            <a:headEnd/>
            <a:tailEnd/>
          </a:ln>
          <a:effectLst>
            <a:glow rad="139700">
              <a:schemeClr val="tx1">
                <a:alpha val="40000"/>
              </a:schemeClr>
            </a:glow>
          </a:effectLst>
        </p:spPr>
      </p:pic>
      <p:pic>
        <p:nvPicPr>
          <p:cNvPr id="12" name="Picture 2" descr="C:\Users\Akissa\Overheads\MesImages\Nuages\Tunis-Francfort-Tunis 31 March 21 April 2012\IMG_9944'.JPG"/>
          <p:cNvPicPr>
            <a:picLocks noChangeAspect="1" noChangeArrowheads="1"/>
          </p:cNvPicPr>
          <p:nvPr/>
        </p:nvPicPr>
        <p:blipFill>
          <a:blip r:embed="rId4" cstate="screen"/>
          <a:srcRect/>
          <a:stretch>
            <a:fillRect/>
          </a:stretch>
        </p:blipFill>
        <p:spPr bwMode="auto">
          <a:xfrm>
            <a:off x="5820523" y="219213"/>
            <a:ext cx="2984523" cy="2204864"/>
          </a:xfrm>
          <a:prstGeom prst="rect">
            <a:avLst/>
          </a:prstGeom>
          <a:noFill/>
          <a:effectLst>
            <a:glow rad="101600">
              <a:schemeClr val="tx1">
                <a:alpha val="40000"/>
              </a:schemeClr>
            </a:glow>
          </a:effectLst>
        </p:spPr>
      </p:pic>
      <p:pic>
        <p:nvPicPr>
          <p:cNvPr id="13" name="Picture 6"/>
          <p:cNvPicPr>
            <a:picLocks noChangeAspect="1" noChangeArrowheads="1"/>
          </p:cNvPicPr>
          <p:nvPr/>
        </p:nvPicPr>
        <p:blipFill>
          <a:blip r:embed="rId5" cstate="screen"/>
          <a:srcRect/>
          <a:stretch>
            <a:fillRect/>
          </a:stretch>
        </p:blipFill>
        <p:spPr bwMode="auto">
          <a:xfrm>
            <a:off x="357199" y="4558546"/>
            <a:ext cx="2702633" cy="2037451"/>
          </a:xfrm>
          <a:prstGeom prst="rect">
            <a:avLst/>
          </a:prstGeom>
          <a:noFill/>
          <a:ln w="9525">
            <a:noFill/>
            <a:miter lim="800000"/>
            <a:headEnd/>
            <a:tailEnd/>
          </a:ln>
          <a:effectLst>
            <a:glow rad="101600">
              <a:schemeClr val="tx1">
                <a:alpha val="40000"/>
              </a:schemeClr>
            </a:glow>
          </a:effectLst>
        </p:spPr>
      </p:pic>
      <p:pic>
        <p:nvPicPr>
          <p:cNvPr id="10242" name="Picture 2" descr="http://t1.gstatic.com/images?q=tbn:ANd9GcRYI39KjTgf0CDhvJUkY2c7tFQP796aRJqa2YoJTQ4TOjJ4n01Z"/>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6176" y="4883934"/>
            <a:ext cx="2762250" cy="1657351"/>
          </a:xfrm>
          <a:prstGeom prst="rect">
            <a:avLst/>
          </a:prstGeom>
          <a:noFill/>
          <a:effectLst>
            <a:glow rad="101600">
              <a:schemeClr val="tx1">
                <a:alpha val="40000"/>
              </a:schemeClr>
            </a:glow>
          </a:effectLst>
          <a:extLst>
            <a:ext uri="{909E8E84-426E-40DD-AFC4-6F175D3DCCD1}">
              <a14:hiddenFill xmlns:a14="http://schemas.microsoft.com/office/drawing/2010/main" xmlns="">
                <a:solidFill>
                  <a:srgbClr val="FFFFFF"/>
                </a:solidFill>
              </a14:hiddenFill>
            </a:ext>
          </a:extLst>
        </p:spPr>
      </p:pic>
      <p:pic>
        <p:nvPicPr>
          <p:cNvPr id="23" name="Picture 2" descr="http://0.tqn.com/d/goafrica/1/0/s/E/dv802074.jpg"/>
          <p:cNvPicPr>
            <a:picLocks noChangeAspect="1" noChangeArrowheads="1"/>
          </p:cNvPicPr>
          <p:nvPr/>
        </p:nvPicPr>
        <p:blipFill>
          <a:blip r:embed="rId7" cstate="print"/>
          <a:srcRect/>
          <a:stretch>
            <a:fillRect/>
          </a:stretch>
        </p:blipFill>
        <p:spPr bwMode="auto">
          <a:xfrm>
            <a:off x="2555776" y="1803501"/>
            <a:ext cx="4536504" cy="3386826"/>
          </a:xfrm>
          <a:prstGeom prst="rect">
            <a:avLst/>
          </a:prstGeom>
          <a:noFill/>
          <a:effectLst>
            <a:glow rad="228600">
              <a:schemeClr val="tx1">
                <a:alpha val="40000"/>
              </a:schemeClr>
            </a:glow>
          </a:effectLst>
        </p:spPr>
      </p:pic>
      <p:grpSp>
        <p:nvGrpSpPr>
          <p:cNvPr id="28" name="Group 3"/>
          <p:cNvGrpSpPr/>
          <p:nvPr/>
        </p:nvGrpSpPr>
        <p:grpSpPr>
          <a:xfrm flipH="1">
            <a:off x="2637814" y="1437104"/>
            <a:ext cx="3810322" cy="3642766"/>
            <a:chOff x="3886200" y="2209800"/>
            <a:chExt cx="1873250" cy="2060575"/>
          </a:xfrm>
        </p:grpSpPr>
        <p:sp>
          <p:nvSpPr>
            <p:cNvPr id="29" name="Freeform 28"/>
            <p:cNvSpPr>
              <a:spLocks/>
            </p:cNvSpPr>
            <p:nvPr/>
          </p:nvSpPr>
          <p:spPr bwMode="auto">
            <a:xfrm>
              <a:off x="4140200" y="3384550"/>
              <a:ext cx="1619250" cy="885825"/>
            </a:xfrm>
            <a:custGeom>
              <a:avLst/>
              <a:gdLst/>
              <a:ahLst/>
              <a:cxnLst>
                <a:cxn ang="0">
                  <a:pos x="1621" y="1660"/>
                </a:cxn>
                <a:cxn ang="0">
                  <a:pos x="1708" y="1643"/>
                </a:cxn>
                <a:cxn ang="0">
                  <a:pos x="1776" y="1627"/>
                </a:cxn>
                <a:cxn ang="0">
                  <a:pos x="1848" y="1607"/>
                </a:cxn>
                <a:cxn ang="0">
                  <a:pos x="1917" y="1581"/>
                </a:cxn>
                <a:cxn ang="0">
                  <a:pos x="2000" y="1548"/>
                </a:cxn>
                <a:cxn ang="0">
                  <a:pos x="2078" y="1513"/>
                </a:cxn>
                <a:cxn ang="0">
                  <a:pos x="2154" y="1474"/>
                </a:cxn>
                <a:cxn ang="0">
                  <a:pos x="2218" y="1434"/>
                </a:cxn>
                <a:cxn ang="0">
                  <a:pos x="2283" y="1392"/>
                </a:cxn>
                <a:cxn ang="0">
                  <a:pos x="2355" y="1340"/>
                </a:cxn>
                <a:cxn ang="0">
                  <a:pos x="2417" y="1293"/>
                </a:cxn>
                <a:cxn ang="0">
                  <a:pos x="2513" y="1212"/>
                </a:cxn>
                <a:cxn ang="0">
                  <a:pos x="2605" y="1113"/>
                </a:cxn>
                <a:cxn ang="0">
                  <a:pos x="2674" y="1030"/>
                </a:cxn>
                <a:cxn ang="0">
                  <a:pos x="2749" y="935"/>
                </a:cxn>
                <a:cxn ang="0">
                  <a:pos x="2821" y="825"/>
                </a:cxn>
                <a:cxn ang="0">
                  <a:pos x="2828" y="0"/>
                </a:cxn>
                <a:cxn ang="0">
                  <a:pos x="2111" y="404"/>
                </a:cxn>
                <a:cxn ang="0">
                  <a:pos x="2047" y="487"/>
                </a:cxn>
                <a:cxn ang="0">
                  <a:pos x="1982" y="562"/>
                </a:cxn>
                <a:cxn ang="0">
                  <a:pos x="1926" y="621"/>
                </a:cxn>
                <a:cxn ang="0">
                  <a:pos x="1857" y="674"/>
                </a:cxn>
                <a:cxn ang="0">
                  <a:pos x="1777" y="727"/>
                </a:cxn>
                <a:cxn ang="0">
                  <a:pos x="1701" y="771"/>
                </a:cxn>
                <a:cxn ang="0">
                  <a:pos x="1627" y="799"/>
                </a:cxn>
                <a:cxn ang="0">
                  <a:pos x="1538" y="826"/>
                </a:cxn>
                <a:cxn ang="0">
                  <a:pos x="1433" y="839"/>
                </a:cxn>
                <a:cxn ang="0">
                  <a:pos x="1254" y="845"/>
                </a:cxn>
                <a:cxn ang="0">
                  <a:pos x="1105" y="817"/>
                </a:cxn>
                <a:cxn ang="0">
                  <a:pos x="951" y="762"/>
                </a:cxn>
                <a:cxn ang="0">
                  <a:pos x="813" y="683"/>
                </a:cxn>
                <a:cxn ang="0">
                  <a:pos x="0" y="1065"/>
                </a:cxn>
                <a:cxn ang="0">
                  <a:pos x="74" y="1144"/>
                </a:cxn>
                <a:cxn ang="0">
                  <a:pos x="146" y="1216"/>
                </a:cxn>
                <a:cxn ang="0">
                  <a:pos x="226" y="1287"/>
                </a:cxn>
                <a:cxn ang="0">
                  <a:pos x="306" y="1348"/>
                </a:cxn>
                <a:cxn ang="0">
                  <a:pos x="395" y="1408"/>
                </a:cxn>
                <a:cxn ang="0">
                  <a:pos x="482" y="1462"/>
                </a:cxn>
                <a:cxn ang="0">
                  <a:pos x="563" y="1506"/>
                </a:cxn>
                <a:cxn ang="0">
                  <a:pos x="668" y="1553"/>
                </a:cxn>
                <a:cxn ang="0">
                  <a:pos x="770" y="1592"/>
                </a:cxn>
                <a:cxn ang="0">
                  <a:pos x="860" y="1623"/>
                </a:cxn>
                <a:cxn ang="0">
                  <a:pos x="955" y="1647"/>
                </a:cxn>
                <a:cxn ang="0">
                  <a:pos x="1063" y="1667"/>
                </a:cxn>
                <a:cxn ang="0">
                  <a:pos x="1178" y="1680"/>
                </a:cxn>
                <a:cxn ang="0">
                  <a:pos x="1281" y="1686"/>
                </a:cxn>
                <a:cxn ang="0">
                  <a:pos x="1388" y="1684"/>
                </a:cxn>
                <a:cxn ang="0">
                  <a:pos x="1495" y="1678"/>
                </a:cxn>
                <a:cxn ang="0">
                  <a:pos x="1589" y="1665"/>
                </a:cxn>
              </a:cxnLst>
              <a:rect l="0" t="0" r="r" b="b"/>
              <a:pathLst>
                <a:path w="3162" h="1686">
                  <a:moveTo>
                    <a:pt x="1589" y="1665"/>
                  </a:moveTo>
                  <a:lnTo>
                    <a:pt x="1621" y="1660"/>
                  </a:lnTo>
                  <a:lnTo>
                    <a:pt x="1665" y="1653"/>
                  </a:lnTo>
                  <a:lnTo>
                    <a:pt x="1708" y="1643"/>
                  </a:lnTo>
                  <a:lnTo>
                    <a:pt x="1739" y="1636"/>
                  </a:lnTo>
                  <a:lnTo>
                    <a:pt x="1776" y="1627"/>
                  </a:lnTo>
                  <a:lnTo>
                    <a:pt x="1812" y="1616"/>
                  </a:lnTo>
                  <a:lnTo>
                    <a:pt x="1848" y="1607"/>
                  </a:lnTo>
                  <a:lnTo>
                    <a:pt x="1881" y="1596"/>
                  </a:lnTo>
                  <a:lnTo>
                    <a:pt x="1917" y="1581"/>
                  </a:lnTo>
                  <a:lnTo>
                    <a:pt x="1962" y="1564"/>
                  </a:lnTo>
                  <a:lnTo>
                    <a:pt x="2000" y="1548"/>
                  </a:lnTo>
                  <a:lnTo>
                    <a:pt x="2036" y="1531"/>
                  </a:lnTo>
                  <a:lnTo>
                    <a:pt x="2078" y="1513"/>
                  </a:lnTo>
                  <a:lnTo>
                    <a:pt x="2118" y="1493"/>
                  </a:lnTo>
                  <a:lnTo>
                    <a:pt x="2154" y="1474"/>
                  </a:lnTo>
                  <a:lnTo>
                    <a:pt x="2187" y="1452"/>
                  </a:lnTo>
                  <a:lnTo>
                    <a:pt x="2218" y="1434"/>
                  </a:lnTo>
                  <a:lnTo>
                    <a:pt x="2248" y="1412"/>
                  </a:lnTo>
                  <a:lnTo>
                    <a:pt x="2283" y="1392"/>
                  </a:lnTo>
                  <a:lnTo>
                    <a:pt x="2321" y="1366"/>
                  </a:lnTo>
                  <a:lnTo>
                    <a:pt x="2355" y="1340"/>
                  </a:lnTo>
                  <a:lnTo>
                    <a:pt x="2388" y="1315"/>
                  </a:lnTo>
                  <a:lnTo>
                    <a:pt x="2417" y="1293"/>
                  </a:lnTo>
                  <a:lnTo>
                    <a:pt x="2468" y="1252"/>
                  </a:lnTo>
                  <a:lnTo>
                    <a:pt x="2513" y="1212"/>
                  </a:lnTo>
                  <a:lnTo>
                    <a:pt x="2558" y="1166"/>
                  </a:lnTo>
                  <a:lnTo>
                    <a:pt x="2605" y="1113"/>
                  </a:lnTo>
                  <a:lnTo>
                    <a:pt x="2638" y="1074"/>
                  </a:lnTo>
                  <a:lnTo>
                    <a:pt x="2674" y="1030"/>
                  </a:lnTo>
                  <a:lnTo>
                    <a:pt x="2714" y="982"/>
                  </a:lnTo>
                  <a:lnTo>
                    <a:pt x="2749" y="935"/>
                  </a:lnTo>
                  <a:lnTo>
                    <a:pt x="2781" y="883"/>
                  </a:lnTo>
                  <a:lnTo>
                    <a:pt x="2821" y="825"/>
                  </a:lnTo>
                  <a:lnTo>
                    <a:pt x="3162" y="1026"/>
                  </a:lnTo>
                  <a:lnTo>
                    <a:pt x="2828" y="0"/>
                  </a:lnTo>
                  <a:lnTo>
                    <a:pt x="1747" y="195"/>
                  </a:lnTo>
                  <a:lnTo>
                    <a:pt x="2111" y="404"/>
                  </a:lnTo>
                  <a:lnTo>
                    <a:pt x="2080" y="448"/>
                  </a:lnTo>
                  <a:lnTo>
                    <a:pt x="2047" y="487"/>
                  </a:lnTo>
                  <a:lnTo>
                    <a:pt x="2015" y="525"/>
                  </a:lnTo>
                  <a:lnTo>
                    <a:pt x="1982" y="562"/>
                  </a:lnTo>
                  <a:lnTo>
                    <a:pt x="1955" y="589"/>
                  </a:lnTo>
                  <a:lnTo>
                    <a:pt x="1926" y="621"/>
                  </a:lnTo>
                  <a:lnTo>
                    <a:pt x="1893" y="646"/>
                  </a:lnTo>
                  <a:lnTo>
                    <a:pt x="1857" y="674"/>
                  </a:lnTo>
                  <a:lnTo>
                    <a:pt x="1814" y="703"/>
                  </a:lnTo>
                  <a:lnTo>
                    <a:pt x="1777" y="727"/>
                  </a:lnTo>
                  <a:lnTo>
                    <a:pt x="1747" y="746"/>
                  </a:lnTo>
                  <a:lnTo>
                    <a:pt x="1701" y="771"/>
                  </a:lnTo>
                  <a:lnTo>
                    <a:pt x="1661" y="788"/>
                  </a:lnTo>
                  <a:lnTo>
                    <a:pt x="1627" y="799"/>
                  </a:lnTo>
                  <a:lnTo>
                    <a:pt x="1591" y="812"/>
                  </a:lnTo>
                  <a:lnTo>
                    <a:pt x="1538" y="826"/>
                  </a:lnTo>
                  <a:lnTo>
                    <a:pt x="1486" y="834"/>
                  </a:lnTo>
                  <a:lnTo>
                    <a:pt x="1433" y="839"/>
                  </a:lnTo>
                  <a:lnTo>
                    <a:pt x="1355" y="843"/>
                  </a:lnTo>
                  <a:lnTo>
                    <a:pt x="1254" y="845"/>
                  </a:lnTo>
                  <a:lnTo>
                    <a:pt x="1176" y="834"/>
                  </a:lnTo>
                  <a:lnTo>
                    <a:pt x="1105" y="817"/>
                  </a:lnTo>
                  <a:lnTo>
                    <a:pt x="1023" y="793"/>
                  </a:lnTo>
                  <a:lnTo>
                    <a:pt x="951" y="762"/>
                  </a:lnTo>
                  <a:lnTo>
                    <a:pt x="879" y="725"/>
                  </a:lnTo>
                  <a:lnTo>
                    <a:pt x="813" y="683"/>
                  </a:lnTo>
                  <a:lnTo>
                    <a:pt x="750" y="626"/>
                  </a:lnTo>
                  <a:lnTo>
                    <a:pt x="0" y="1065"/>
                  </a:lnTo>
                  <a:lnTo>
                    <a:pt x="30" y="1102"/>
                  </a:lnTo>
                  <a:lnTo>
                    <a:pt x="74" y="1144"/>
                  </a:lnTo>
                  <a:lnTo>
                    <a:pt x="110" y="1181"/>
                  </a:lnTo>
                  <a:lnTo>
                    <a:pt x="146" y="1216"/>
                  </a:lnTo>
                  <a:lnTo>
                    <a:pt x="183" y="1250"/>
                  </a:lnTo>
                  <a:lnTo>
                    <a:pt x="226" y="1287"/>
                  </a:lnTo>
                  <a:lnTo>
                    <a:pt x="266" y="1318"/>
                  </a:lnTo>
                  <a:lnTo>
                    <a:pt x="306" y="1348"/>
                  </a:lnTo>
                  <a:lnTo>
                    <a:pt x="351" y="1377"/>
                  </a:lnTo>
                  <a:lnTo>
                    <a:pt x="395" y="1408"/>
                  </a:lnTo>
                  <a:lnTo>
                    <a:pt x="440" y="1438"/>
                  </a:lnTo>
                  <a:lnTo>
                    <a:pt x="482" y="1462"/>
                  </a:lnTo>
                  <a:lnTo>
                    <a:pt x="523" y="1486"/>
                  </a:lnTo>
                  <a:lnTo>
                    <a:pt x="563" y="1506"/>
                  </a:lnTo>
                  <a:lnTo>
                    <a:pt x="618" y="1531"/>
                  </a:lnTo>
                  <a:lnTo>
                    <a:pt x="668" y="1553"/>
                  </a:lnTo>
                  <a:lnTo>
                    <a:pt x="726" y="1575"/>
                  </a:lnTo>
                  <a:lnTo>
                    <a:pt x="770" y="1592"/>
                  </a:lnTo>
                  <a:lnTo>
                    <a:pt x="811" y="1609"/>
                  </a:lnTo>
                  <a:lnTo>
                    <a:pt x="860" y="1623"/>
                  </a:lnTo>
                  <a:lnTo>
                    <a:pt x="908" y="1636"/>
                  </a:lnTo>
                  <a:lnTo>
                    <a:pt x="955" y="1647"/>
                  </a:lnTo>
                  <a:lnTo>
                    <a:pt x="1009" y="1658"/>
                  </a:lnTo>
                  <a:lnTo>
                    <a:pt x="1063" y="1667"/>
                  </a:lnTo>
                  <a:lnTo>
                    <a:pt x="1120" y="1675"/>
                  </a:lnTo>
                  <a:lnTo>
                    <a:pt x="1178" y="1680"/>
                  </a:lnTo>
                  <a:lnTo>
                    <a:pt x="1221" y="1682"/>
                  </a:lnTo>
                  <a:lnTo>
                    <a:pt x="1281" y="1686"/>
                  </a:lnTo>
                  <a:lnTo>
                    <a:pt x="1341" y="1686"/>
                  </a:lnTo>
                  <a:lnTo>
                    <a:pt x="1388" y="1684"/>
                  </a:lnTo>
                  <a:lnTo>
                    <a:pt x="1438" y="1682"/>
                  </a:lnTo>
                  <a:lnTo>
                    <a:pt x="1495" y="1678"/>
                  </a:lnTo>
                  <a:lnTo>
                    <a:pt x="1545" y="1671"/>
                  </a:lnTo>
                  <a:lnTo>
                    <a:pt x="1589" y="1665"/>
                  </a:lnTo>
                  <a:close/>
                </a:path>
              </a:pathLst>
            </a:custGeom>
            <a:solidFill>
              <a:schemeClr val="accent5">
                <a:lumMod val="40000"/>
                <a:lumOff val="60000"/>
              </a:schemeClr>
            </a:solidFill>
            <a:ln w="9525">
              <a:noFill/>
              <a:round/>
              <a:headEnd/>
              <a:tailEnd/>
            </a:ln>
          </p:spPr>
          <p:txBody>
            <a:bodyPr/>
            <a:lstStyle/>
            <a:p>
              <a:endParaRPr lang="en-GB"/>
            </a:p>
          </p:txBody>
        </p:sp>
        <p:sp>
          <p:nvSpPr>
            <p:cNvPr id="30" name="Freeform 29"/>
            <p:cNvSpPr>
              <a:spLocks/>
            </p:cNvSpPr>
            <p:nvPr/>
          </p:nvSpPr>
          <p:spPr bwMode="auto">
            <a:xfrm>
              <a:off x="3886200" y="2438400"/>
              <a:ext cx="820738" cy="1581150"/>
            </a:xfrm>
            <a:custGeom>
              <a:avLst/>
              <a:gdLst/>
              <a:ahLst/>
              <a:cxnLst>
                <a:cxn ang="0">
                  <a:pos x="1569" y="5"/>
                </a:cxn>
                <a:cxn ang="0">
                  <a:pos x="1488" y="22"/>
                </a:cxn>
                <a:cxn ang="0">
                  <a:pos x="1417" y="40"/>
                </a:cxn>
                <a:cxn ang="0">
                  <a:pos x="1347" y="61"/>
                </a:cxn>
                <a:cxn ang="0">
                  <a:pos x="1276" y="86"/>
                </a:cxn>
                <a:cxn ang="0">
                  <a:pos x="1196" y="119"/>
                </a:cxn>
                <a:cxn ang="0">
                  <a:pos x="1118" y="154"/>
                </a:cxn>
                <a:cxn ang="0">
                  <a:pos x="1042" y="193"/>
                </a:cxn>
                <a:cxn ang="0">
                  <a:pos x="977" y="233"/>
                </a:cxn>
                <a:cxn ang="0">
                  <a:pos x="912" y="275"/>
                </a:cxn>
                <a:cxn ang="0">
                  <a:pos x="839" y="329"/>
                </a:cxn>
                <a:cxn ang="0">
                  <a:pos x="776" y="376"/>
                </a:cxn>
                <a:cxn ang="0">
                  <a:pos x="674" y="468"/>
                </a:cxn>
                <a:cxn ang="0">
                  <a:pos x="587" y="558"/>
                </a:cxn>
                <a:cxn ang="0">
                  <a:pos x="518" y="641"/>
                </a:cxn>
                <a:cxn ang="0">
                  <a:pos x="446" y="736"/>
                </a:cxn>
                <a:cxn ang="0">
                  <a:pos x="381" y="841"/>
                </a:cxn>
                <a:cxn ang="0">
                  <a:pos x="321" y="944"/>
                </a:cxn>
                <a:cxn ang="0">
                  <a:pos x="270" y="1059"/>
                </a:cxn>
                <a:cxn ang="0">
                  <a:pos x="227" y="1182"/>
                </a:cxn>
                <a:cxn ang="0">
                  <a:pos x="181" y="1335"/>
                </a:cxn>
                <a:cxn ang="0">
                  <a:pos x="154" y="1484"/>
                </a:cxn>
                <a:cxn ang="0">
                  <a:pos x="132" y="1676"/>
                </a:cxn>
                <a:cxn ang="0">
                  <a:pos x="132" y="1843"/>
                </a:cxn>
                <a:cxn ang="0">
                  <a:pos x="149" y="1996"/>
                </a:cxn>
                <a:cxn ang="0">
                  <a:pos x="174" y="2152"/>
                </a:cxn>
                <a:cxn ang="0">
                  <a:pos x="223" y="2323"/>
                </a:cxn>
                <a:cxn ang="0">
                  <a:pos x="281" y="2482"/>
                </a:cxn>
                <a:cxn ang="0">
                  <a:pos x="361" y="2633"/>
                </a:cxn>
                <a:cxn ang="0">
                  <a:pos x="1100" y="3006"/>
                </a:cxn>
                <a:cxn ang="0">
                  <a:pos x="1082" y="2211"/>
                </a:cxn>
                <a:cxn ang="0">
                  <a:pos x="1015" y="2086"/>
                </a:cxn>
                <a:cxn ang="0">
                  <a:pos x="975" y="1965"/>
                </a:cxn>
                <a:cxn ang="0">
                  <a:pos x="961" y="1849"/>
                </a:cxn>
                <a:cxn ang="0">
                  <a:pos x="955" y="1735"/>
                </a:cxn>
                <a:cxn ang="0">
                  <a:pos x="966" y="1601"/>
                </a:cxn>
                <a:cxn ang="0">
                  <a:pos x="997" y="1469"/>
                </a:cxn>
                <a:cxn ang="0">
                  <a:pos x="1044" y="1346"/>
                </a:cxn>
                <a:cxn ang="0">
                  <a:pos x="1100" y="1249"/>
                </a:cxn>
                <a:cxn ang="0">
                  <a:pos x="1151" y="1179"/>
                </a:cxn>
                <a:cxn ang="0">
                  <a:pos x="1211" y="1107"/>
                </a:cxn>
                <a:cxn ang="0">
                  <a:pos x="1269" y="1048"/>
                </a:cxn>
                <a:cxn ang="0">
                  <a:pos x="1336" y="995"/>
                </a:cxn>
                <a:cxn ang="0">
                  <a:pos x="1415" y="942"/>
                </a:cxn>
                <a:cxn ang="0">
                  <a:pos x="1492" y="898"/>
                </a:cxn>
                <a:cxn ang="0">
                  <a:pos x="1604" y="859"/>
                </a:cxn>
              </a:cxnLst>
              <a:rect l="0" t="0" r="r" b="b"/>
              <a:pathLst>
                <a:path w="1604" h="3006">
                  <a:moveTo>
                    <a:pt x="1604" y="0"/>
                  </a:moveTo>
                  <a:lnTo>
                    <a:pt x="1569" y="5"/>
                  </a:lnTo>
                  <a:lnTo>
                    <a:pt x="1535" y="11"/>
                  </a:lnTo>
                  <a:lnTo>
                    <a:pt x="1488" y="22"/>
                  </a:lnTo>
                  <a:lnTo>
                    <a:pt x="1454" y="29"/>
                  </a:lnTo>
                  <a:lnTo>
                    <a:pt x="1417" y="40"/>
                  </a:lnTo>
                  <a:lnTo>
                    <a:pt x="1383" y="51"/>
                  </a:lnTo>
                  <a:lnTo>
                    <a:pt x="1347" y="61"/>
                  </a:lnTo>
                  <a:lnTo>
                    <a:pt x="1312" y="72"/>
                  </a:lnTo>
                  <a:lnTo>
                    <a:pt x="1276" y="86"/>
                  </a:lnTo>
                  <a:lnTo>
                    <a:pt x="1232" y="103"/>
                  </a:lnTo>
                  <a:lnTo>
                    <a:pt x="1196" y="119"/>
                  </a:lnTo>
                  <a:lnTo>
                    <a:pt x="1158" y="136"/>
                  </a:lnTo>
                  <a:lnTo>
                    <a:pt x="1118" y="154"/>
                  </a:lnTo>
                  <a:lnTo>
                    <a:pt x="1078" y="174"/>
                  </a:lnTo>
                  <a:lnTo>
                    <a:pt x="1042" y="193"/>
                  </a:lnTo>
                  <a:lnTo>
                    <a:pt x="1008" y="215"/>
                  </a:lnTo>
                  <a:lnTo>
                    <a:pt x="977" y="233"/>
                  </a:lnTo>
                  <a:lnTo>
                    <a:pt x="946" y="255"/>
                  </a:lnTo>
                  <a:lnTo>
                    <a:pt x="912" y="275"/>
                  </a:lnTo>
                  <a:lnTo>
                    <a:pt x="874" y="301"/>
                  </a:lnTo>
                  <a:lnTo>
                    <a:pt x="839" y="329"/>
                  </a:lnTo>
                  <a:lnTo>
                    <a:pt x="807" y="354"/>
                  </a:lnTo>
                  <a:lnTo>
                    <a:pt x="776" y="376"/>
                  </a:lnTo>
                  <a:lnTo>
                    <a:pt x="725" y="419"/>
                  </a:lnTo>
                  <a:lnTo>
                    <a:pt x="674" y="468"/>
                  </a:lnTo>
                  <a:lnTo>
                    <a:pt x="634" y="505"/>
                  </a:lnTo>
                  <a:lnTo>
                    <a:pt x="587" y="558"/>
                  </a:lnTo>
                  <a:lnTo>
                    <a:pt x="555" y="597"/>
                  </a:lnTo>
                  <a:lnTo>
                    <a:pt x="518" y="641"/>
                  </a:lnTo>
                  <a:lnTo>
                    <a:pt x="479" y="690"/>
                  </a:lnTo>
                  <a:lnTo>
                    <a:pt x="446" y="736"/>
                  </a:lnTo>
                  <a:lnTo>
                    <a:pt x="413" y="789"/>
                  </a:lnTo>
                  <a:lnTo>
                    <a:pt x="381" y="841"/>
                  </a:lnTo>
                  <a:lnTo>
                    <a:pt x="348" y="896"/>
                  </a:lnTo>
                  <a:lnTo>
                    <a:pt x="321" y="944"/>
                  </a:lnTo>
                  <a:lnTo>
                    <a:pt x="296" y="1002"/>
                  </a:lnTo>
                  <a:lnTo>
                    <a:pt x="270" y="1059"/>
                  </a:lnTo>
                  <a:lnTo>
                    <a:pt x="248" y="1118"/>
                  </a:lnTo>
                  <a:lnTo>
                    <a:pt x="227" y="1182"/>
                  </a:lnTo>
                  <a:lnTo>
                    <a:pt x="200" y="1261"/>
                  </a:lnTo>
                  <a:lnTo>
                    <a:pt x="181" y="1335"/>
                  </a:lnTo>
                  <a:lnTo>
                    <a:pt x="163" y="1410"/>
                  </a:lnTo>
                  <a:lnTo>
                    <a:pt x="154" y="1484"/>
                  </a:lnTo>
                  <a:lnTo>
                    <a:pt x="142" y="1570"/>
                  </a:lnTo>
                  <a:lnTo>
                    <a:pt x="132" y="1676"/>
                  </a:lnTo>
                  <a:lnTo>
                    <a:pt x="131" y="1761"/>
                  </a:lnTo>
                  <a:lnTo>
                    <a:pt x="132" y="1843"/>
                  </a:lnTo>
                  <a:lnTo>
                    <a:pt x="140" y="1922"/>
                  </a:lnTo>
                  <a:lnTo>
                    <a:pt x="149" y="1996"/>
                  </a:lnTo>
                  <a:lnTo>
                    <a:pt x="158" y="2073"/>
                  </a:lnTo>
                  <a:lnTo>
                    <a:pt x="174" y="2152"/>
                  </a:lnTo>
                  <a:lnTo>
                    <a:pt x="196" y="2236"/>
                  </a:lnTo>
                  <a:lnTo>
                    <a:pt x="223" y="2323"/>
                  </a:lnTo>
                  <a:lnTo>
                    <a:pt x="250" y="2403"/>
                  </a:lnTo>
                  <a:lnTo>
                    <a:pt x="281" y="2482"/>
                  </a:lnTo>
                  <a:lnTo>
                    <a:pt x="317" y="2560"/>
                  </a:lnTo>
                  <a:lnTo>
                    <a:pt x="361" y="2633"/>
                  </a:lnTo>
                  <a:lnTo>
                    <a:pt x="0" y="2840"/>
                  </a:lnTo>
                  <a:lnTo>
                    <a:pt x="1100" y="3006"/>
                  </a:lnTo>
                  <a:lnTo>
                    <a:pt x="1504" y="1981"/>
                  </a:lnTo>
                  <a:lnTo>
                    <a:pt x="1082" y="2211"/>
                  </a:lnTo>
                  <a:lnTo>
                    <a:pt x="1040" y="2145"/>
                  </a:lnTo>
                  <a:lnTo>
                    <a:pt x="1015" y="2086"/>
                  </a:lnTo>
                  <a:lnTo>
                    <a:pt x="991" y="2025"/>
                  </a:lnTo>
                  <a:lnTo>
                    <a:pt x="975" y="1965"/>
                  </a:lnTo>
                  <a:lnTo>
                    <a:pt x="964" y="1906"/>
                  </a:lnTo>
                  <a:lnTo>
                    <a:pt x="961" y="1849"/>
                  </a:lnTo>
                  <a:lnTo>
                    <a:pt x="955" y="1792"/>
                  </a:lnTo>
                  <a:lnTo>
                    <a:pt x="955" y="1735"/>
                  </a:lnTo>
                  <a:lnTo>
                    <a:pt x="959" y="1667"/>
                  </a:lnTo>
                  <a:lnTo>
                    <a:pt x="966" y="1601"/>
                  </a:lnTo>
                  <a:lnTo>
                    <a:pt x="981" y="1528"/>
                  </a:lnTo>
                  <a:lnTo>
                    <a:pt x="997" y="1469"/>
                  </a:lnTo>
                  <a:lnTo>
                    <a:pt x="1022" y="1403"/>
                  </a:lnTo>
                  <a:lnTo>
                    <a:pt x="1044" y="1346"/>
                  </a:lnTo>
                  <a:lnTo>
                    <a:pt x="1075" y="1291"/>
                  </a:lnTo>
                  <a:lnTo>
                    <a:pt x="1100" y="1249"/>
                  </a:lnTo>
                  <a:lnTo>
                    <a:pt x="1126" y="1214"/>
                  </a:lnTo>
                  <a:lnTo>
                    <a:pt x="1151" y="1179"/>
                  </a:lnTo>
                  <a:lnTo>
                    <a:pt x="1180" y="1144"/>
                  </a:lnTo>
                  <a:lnTo>
                    <a:pt x="1211" y="1107"/>
                  </a:lnTo>
                  <a:lnTo>
                    <a:pt x="1238" y="1081"/>
                  </a:lnTo>
                  <a:lnTo>
                    <a:pt x="1269" y="1048"/>
                  </a:lnTo>
                  <a:lnTo>
                    <a:pt x="1299" y="1023"/>
                  </a:lnTo>
                  <a:lnTo>
                    <a:pt x="1336" y="995"/>
                  </a:lnTo>
                  <a:lnTo>
                    <a:pt x="1379" y="966"/>
                  </a:lnTo>
                  <a:lnTo>
                    <a:pt x="1415" y="942"/>
                  </a:lnTo>
                  <a:lnTo>
                    <a:pt x="1446" y="924"/>
                  </a:lnTo>
                  <a:lnTo>
                    <a:pt x="1492" y="898"/>
                  </a:lnTo>
                  <a:lnTo>
                    <a:pt x="1535" y="879"/>
                  </a:lnTo>
                  <a:lnTo>
                    <a:pt x="1604" y="859"/>
                  </a:lnTo>
                  <a:lnTo>
                    <a:pt x="1604" y="0"/>
                  </a:lnTo>
                  <a:close/>
                </a:path>
              </a:pathLst>
            </a:custGeom>
            <a:solidFill>
              <a:srgbClr val="00B0F0"/>
            </a:solidFill>
            <a:ln w="9525">
              <a:noFill/>
              <a:round/>
              <a:headEnd/>
              <a:tailEnd/>
            </a:ln>
          </p:spPr>
          <p:txBody>
            <a:bodyPr/>
            <a:lstStyle/>
            <a:p>
              <a:endParaRPr lang="en-GB"/>
            </a:p>
          </p:txBody>
        </p:sp>
        <p:sp>
          <p:nvSpPr>
            <p:cNvPr id="31" name="Freeform 6"/>
            <p:cNvSpPr>
              <a:spLocks/>
            </p:cNvSpPr>
            <p:nvPr/>
          </p:nvSpPr>
          <p:spPr bwMode="auto">
            <a:xfrm>
              <a:off x="4494213" y="2209800"/>
              <a:ext cx="1219200" cy="1431925"/>
            </a:xfrm>
            <a:custGeom>
              <a:avLst/>
              <a:gdLst/>
              <a:ahLst/>
              <a:cxnLst>
                <a:cxn ang="0">
                  <a:pos x="940" y="404"/>
                </a:cxn>
                <a:cxn ang="0">
                  <a:pos x="1027" y="423"/>
                </a:cxn>
                <a:cxn ang="0">
                  <a:pos x="1094" y="439"/>
                </a:cxn>
                <a:cxn ang="0">
                  <a:pos x="1165" y="461"/>
                </a:cxn>
                <a:cxn ang="0">
                  <a:pos x="1236" y="485"/>
                </a:cxn>
                <a:cxn ang="0">
                  <a:pos x="1317" y="518"/>
                </a:cxn>
                <a:cxn ang="0">
                  <a:pos x="1395" y="553"/>
                </a:cxn>
                <a:cxn ang="0">
                  <a:pos x="1471" y="592"/>
                </a:cxn>
                <a:cxn ang="0">
                  <a:pos x="1537" y="632"/>
                </a:cxn>
                <a:cxn ang="0">
                  <a:pos x="1602" y="674"/>
                </a:cxn>
                <a:cxn ang="0">
                  <a:pos x="1674" y="726"/>
                </a:cxn>
                <a:cxn ang="0">
                  <a:pos x="1738" y="775"/>
                </a:cxn>
                <a:cxn ang="0">
                  <a:pos x="1837" y="865"/>
                </a:cxn>
                <a:cxn ang="0">
                  <a:pos x="1924" y="955"/>
                </a:cxn>
                <a:cxn ang="0">
                  <a:pos x="1993" y="1038"/>
                </a:cxn>
                <a:cxn ang="0">
                  <a:pos x="2066" y="1135"/>
                </a:cxn>
                <a:cxn ang="0">
                  <a:pos x="2133" y="1240"/>
                </a:cxn>
                <a:cxn ang="0">
                  <a:pos x="2191" y="1343"/>
                </a:cxn>
                <a:cxn ang="0">
                  <a:pos x="2243" y="1458"/>
                </a:cxn>
                <a:cxn ang="0">
                  <a:pos x="2287" y="1581"/>
                </a:cxn>
                <a:cxn ang="0">
                  <a:pos x="2332" y="1734"/>
                </a:cxn>
                <a:cxn ang="0">
                  <a:pos x="2359" y="1882"/>
                </a:cxn>
                <a:cxn ang="0">
                  <a:pos x="2381" y="2075"/>
                </a:cxn>
                <a:cxn ang="0">
                  <a:pos x="2381" y="2240"/>
                </a:cxn>
                <a:cxn ang="0">
                  <a:pos x="2365" y="2393"/>
                </a:cxn>
                <a:cxn ang="0">
                  <a:pos x="2339" y="2549"/>
                </a:cxn>
                <a:cxn ang="0">
                  <a:pos x="2290" y="2721"/>
                </a:cxn>
                <a:cxn ang="0">
                  <a:pos x="1540" y="2332"/>
                </a:cxn>
                <a:cxn ang="0">
                  <a:pos x="1558" y="2191"/>
                </a:cxn>
                <a:cxn ang="0">
                  <a:pos x="1555" y="2064"/>
                </a:cxn>
                <a:cxn ang="0">
                  <a:pos x="1533" y="1926"/>
                </a:cxn>
                <a:cxn ang="0">
                  <a:pos x="1491" y="1802"/>
                </a:cxn>
                <a:cxn ang="0">
                  <a:pos x="1439" y="1690"/>
                </a:cxn>
                <a:cxn ang="0">
                  <a:pos x="1388" y="1612"/>
                </a:cxn>
                <a:cxn ang="0">
                  <a:pos x="1334" y="1543"/>
                </a:cxn>
                <a:cxn ang="0">
                  <a:pos x="1274" y="1480"/>
                </a:cxn>
                <a:cxn ang="0">
                  <a:pos x="1212" y="1422"/>
                </a:cxn>
                <a:cxn ang="0">
                  <a:pos x="1132" y="1366"/>
                </a:cxn>
                <a:cxn ang="0">
                  <a:pos x="1065" y="1324"/>
                </a:cxn>
                <a:cxn ang="0">
                  <a:pos x="980" y="1282"/>
                </a:cxn>
                <a:cxn ang="0">
                  <a:pos x="910" y="1256"/>
                </a:cxn>
                <a:cxn ang="0">
                  <a:pos x="804" y="1234"/>
                </a:cxn>
                <a:cxn ang="0">
                  <a:pos x="699" y="1225"/>
                </a:cxn>
                <a:cxn ang="0">
                  <a:pos x="670" y="1666"/>
                </a:cxn>
                <a:cxn ang="0">
                  <a:pos x="669" y="0"/>
                </a:cxn>
                <a:cxn ang="0">
                  <a:pos x="705" y="382"/>
                </a:cxn>
                <a:cxn ang="0">
                  <a:pos x="812" y="388"/>
                </a:cxn>
                <a:cxn ang="0">
                  <a:pos x="908" y="399"/>
                </a:cxn>
              </a:cxnLst>
              <a:rect l="0" t="0" r="r" b="b"/>
              <a:pathLst>
                <a:path w="2383" h="2721">
                  <a:moveTo>
                    <a:pt x="908" y="399"/>
                  </a:moveTo>
                  <a:lnTo>
                    <a:pt x="940" y="404"/>
                  </a:lnTo>
                  <a:lnTo>
                    <a:pt x="984" y="412"/>
                  </a:lnTo>
                  <a:lnTo>
                    <a:pt x="1027" y="423"/>
                  </a:lnTo>
                  <a:lnTo>
                    <a:pt x="1058" y="430"/>
                  </a:lnTo>
                  <a:lnTo>
                    <a:pt x="1094" y="439"/>
                  </a:lnTo>
                  <a:lnTo>
                    <a:pt x="1129" y="450"/>
                  </a:lnTo>
                  <a:lnTo>
                    <a:pt x="1165" y="461"/>
                  </a:lnTo>
                  <a:lnTo>
                    <a:pt x="1198" y="470"/>
                  </a:lnTo>
                  <a:lnTo>
                    <a:pt x="1236" y="485"/>
                  </a:lnTo>
                  <a:lnTo>
                    <a:pt x="1279" y="503"/>
                  </a:lnTo>
                  <a:lnTo>
                    <a:pt x="1317" y="518"/>
                  </a:lnTo>
                  <a:lnTo>
                    <a:pt x="1354" y="535"/>
                  </a:lnTo>
                  <a:lnTo>
                    <a:pt x="1395" y="553"/>
                  </a:lnTo>
                  <a:lnTo>
                    <a:pt x="1435" y="573"/>
                  </a:lnTo>
                  <a:lnTo>
                    <a:pt x="1471" y="592"/>
                  </a:lnTo>
                  <a:lnTo>
                    <a:pt x="1506" y="614"/>
                  </a:lnTo>
                  <a:lnTo>
                    <a:pt x="1537" y="632"/>
                  </a:lnTo>
                  <a:lnTo>
                    <a:pt x="1567" y="654"/>
                  </a:lnTo>
                  <a:lnTo>
                    <a:pt x="1602" y="674"/>
                  </a:lnTo>
                  <a:lnTo>
                    <a:pt x="1640" y="700"/>
                  </a:lnTo>
                  <a:lnTo>
                    <a:pt x="1674" y="726"/>
                  </a:lnTo>
                  <a:lnTo>
                    <a:pt x="1707" y="751"/>
                  </a:lnTo>
                  <a:lnTo>
                    <a:pt x="1738" y="775"/>
                  </a:lnTo>
                  <a:lnTo>
                    <a:pt x="1787" y="817"/>
                  </a:lnTo>
                  <a:lnTo>
                    <a:pt x="1837" y="865"/>
                  </a:lnTo>
                  <a:lnTo>
                    <a:pt x="1877" y="902"/>
                  </a:lnTo>
                  <a:lnTo>
                    <a:pt x="1924" y="955"/>
                  </a:lnTo>
                  <a:lnTo>
                    <a:pt x="1957" y="994"/>
                  </a:lnTo>
                  <a:lnTo>
                    <a:pt x="1993" y="1038"/>
                  </a:lnTo>
                  <a:lnTo>
                    <a:pt x="2033" y="1087"/>
                  </a:lnTo>
                  <a:lnTo>
                    <a:pt x="2066" y="1135"/>
                  </a:lnTo>
                  <a:lnTo>
                    <a:pt x="2098" y="1188"/>
                  </a:lnTo>
                  <a:lnTo>
                    <a:pt x="2133" y="1240"/>
                  </a:lnTo>
                  <a:lnTo>
                    <a:pt x="2162" y="1295"/>
                  </a:lnTo>
                  <a:lnTo>
                    <a:pt x="2191" y="1343"/>
                  </a:lnTo>
                  <a:lnTo>
                    <a:pt x="2218" y="1401"/>
                  </a:lnTo>
                  <a:lnTo>
                    <a:pt x="2243" y="1458"/>
                  </a:lnTo>
                  <a:lnTo>
                    <a:pt x="2265" y="1517"/>
                  </a:lnTo>
                  <a:lnTo>
                    <a:pt x="2287" y="1581"/>
                  </a:lnTo>
                  <a:lnTo>
                    <a:pt x="2314" y="1660"/>
                  </a:lnTo>
                  <a:lnTo>
                    <a:pt x="2332" y="1734"/>
                  </a:lnTo>
                  <a:lnTo>
                    <a:pt x="2350" y="1809"/>
                  </a:lnTo>
                  <a:lnTo>
                    <a:pt x="2359" y="1882"/>
                  </a:lnTo>
                  <a:lnTo>
                    <a:pt x="2372" y="1969"/>
                  </a:lnTo>
                  <a:lnTo>
                    <a:pt x="2381" y="2075"/>
                  </a:lnTo>
                  <a:lnTo>
                    <a:pt x="2383" y="2158"/>
                  </a:lnTo>
                  <a:lnTo>
                    <a:pt x="2381" y="2240"/>
                  </a:lnTo>
                  <a:lnTo>
                    <a:pt x="2374" y="2319"/>
                  </a:lnTo>
                  <a:lnTo>
                    <a:pt x="2365" y="2393"/>
                  </a:lnTo>
                  <a:lnTo>
                    <a:pt x="2356" y="2470"/>
                  </a:lnTo>
                  <a:lnTo>
                    <a:pt x="2339" y="2549"/>
                  </a:lnTo>
                  <a:lnTo>
                    <a:pt x="2318" y="2633"/>
                  </a:lnTo>
                  <a:lnTo>
                    <a:pt x="2290" y="2721"/>
                  </a:lnTo>
                  <a:lnTo>
                    <a:pt x="2135" y="2229"/>
                  </a:lnTo>
                  <a:lnTo>
                    <a:pt x="1540" y="2332"/>
                  </a:lnTo>
                  <a:lnTo>
                    <a:pt x="1553" y="2246"/>
                  </a:lnTo>
                  <a:lnTo>
                    <a:pt x="1558" y="2191"/>
                  </a:lnTo>
                  <a:lnTo>
                    <a:pt x="1558" y="2132"/>
                  </a:lnTo>
                  <a:lnTo>
                    <a:pt x="1555" y="2064"/>
                  </a:lnTo>
                  <a:lnTo>
                    <a:pt x="1546" y="2000"/>
                  </a:lnTo>
                  <a:lnTo>
                    <a:pt x="1533" y="1926"/>
                  </a:lnTo>
                  <a:lnTo>
                    <a:pt x="1517" y="1868"/>
                  </a:lnTo>
                  <a:lnTo>
                    <a:pt x="1491" y="1802"/>
                  </a:lnTo>
                  <a:lnTo>
                    <a:pt x="1468" y="1745"/>
                  </a:lnTo>
                  <a:lnTo>
                    <a:pt x="1439" y="1690"/>
                  </a:lnTo>
                  <a:lnTo>
                    <a:pt x="1413" y="1647"/>
                  </a:lnTo>
                  <a:lnTo>
                    <a:pt x="1388" y="1612"/>
                  </a:lnTo>
                  <a:lnTo>
                    <a:pt x="1363" y="1578"/>
                  </a:lnTo>
                  <a:lnTo>
                    <a:pt x="1334" y="1543"/>
                  </a:lnTo>
                  <a:lnTo>
                    <a:pt x="1301" y="1506"/>
                  </a:lnTo>
                  <a:lnTo>
                    <a:pt x="1274" y="1480"/>
                  </a:lnTo>
                  <a:lnTo>
                    <a:pt x="1243" y="1449"/>
                  </a:lnTo>
                  <a:lnTo>
                    <a:pt x="1212" y="1422"/>
                  </a:lnTo>
                  <a:lnTo>
                    <a:pt x="1176" y="1394"/>
                  </a:lnTo>
                  <a:lnTo>
                    <a:pt x="1132" y="1366"/>
                  </a:lnTo>
                  <a:lnTo>
                    <a:pt x="1096" y="1341"/>
                  </a:lnTo>
                  <a:lnTo>
                    <a:pt x="1065" y="1324"/>
                  </a:lnTo>
                  <a:lnTo>
                    <a:pt x="1020" y="1297"/>
                  </a:lnTo>
                  <a:lnTo>
                    <a:pt x="980" y="1282"/>
                  </a:lnTo>
                  <a:lnTo>
                    <a:pt x="946" y="1269"/>
                  </a:lnTo>
                  <a:lnTo>
                    <a:pt x="910" y="1256"/>
                  </a:lnTo>
                  <a:lnTo>
                    <a:pt x="855" y="1243"/>
                  </a:lnTo>
                  <a:lnTo>
                    <a:pt x="804" y="1234"/>
                  </a:lnTo>
                  <a:lnTo>
                    <a:pt x="752" y="1229"/>
                  </a:lnTo>
                  <a:lnTo>
                    <a:pt x="699" y="1225"/>
                  </a:lnTo>
                  <a:lnTo>
                    <a:pt x="670" y="1223"/>
                  </a:lnTo>
                  <a:lnTo>
                    <a:pt x="670" y="1666"/>
                  </a:lnTo>
                  <a:lnTo>
                    <a:pt x="0" y="845"/>
                  </a:lnTo>
                  <a:lnTo>
                    <a:pt x="669" y="0"/>
                  </a:lnTo>
                  <a:lnTo>
                    <a:pt x="669" y="380"/>
                  </a:lnTo>
                  <a:lnTo>
                    <a:pt x="705" y="382"/>
                  </a:lnTo>
                  <a:lnTo>
                    <a:pt x="757" y="384"/>
                  </a:lnTo>
                  <a:lnTo>
                    <a:pt x="812" y="388"/>
                  </a:lnTo>
                  <a:lnTo>
                    <a:pt x="864" y="393"/>
                  </a:lnTo>
                  <a:lnTo>
                    <a:pt x="908" y="399"/>
                  </a:lnTo>
                  <a:close/>
                </a:path>
              </a:pathLst>
            </a:custGeom>
            <a:solidFill>
              <a:schemeClr val="hlink"/>
            </a:solidFill>
            <a:ln w="9525">
              <a:noFill/>
              <a:round/>
              <a:headEnd/>
              <a:tailEnd/>
            </a:ln>
          </p:spPr>
          <p:txBody>
            <a:bodyPr/>
            <a:lstStyle/>
            <a:p>
              <a:endParaRPr lang="en-GB"/>
            </a:p>
          </p:txBody>
        </p:sp>
      </p:grpSp>
    </p:spTree>
    <p:extLst>
      <p:ext uri="{BB962C8B-B14F-4D97-AF65-F5344CB8AC3E}">
        <p14:creationId xmlns:p14="http://schemas.microsoft.com/office/powerpoint/2010/main" xmlns="" val="3513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3358" y="1340768"/>
            <a:ext cx="4248472" cy="4147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816" y="117761"/>
            <a:ext cx="1231496"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816" y="1738907"/>
            <a:ext cx="1196476" cy="151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10278" y="1738908"/>
            <a:ext cx="1184554" cy="1469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15184" y="3429000"/>
            <a:ext cx="1165399" cy="1469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27784" y="5116442"/>
            <a:ext cx="1087175" cy="1569660"/>
          </a:xfrm>
          <a:prstGeom prst="rect">
            <a:avLst/>
          </a:prstGeom>
          <a:noFill/>
        </p:spPr>
        <p:txBody>
          <a:bodyPr wrap="square" rtlCol="0">
            <a:spAutoFit/>
          </a:bodyPr>
          <a:lstStyle/>
          <a:p>
            <a:r>
              <a:rPr lang="en-US" sz="9600" dirty="0" smtClean="0">
                <a:solidFill>
                  <a:srgbClr val="CCECFF"/>
                </a:solidFill>
                <a:latin typeface="Britannic Bold" pitchFamily="34" charset="0"/>
              </a:rPr>
              <a:t>R</a:t>
            </a:r>
            <a:endParaRPr lang="fr-FR" sz="9600" dirty="0">
              <a:solidFill>
                <a:srgbClr val="CCECFF"/>
              </a:solidFill>
              <a:latin typeface="Britannic Bold" pitchFamily="34" charset="0"/>
            </a:endParaRPr>
          </a:p>
        </p:txBody>
      </p:sp>
      <p:sp>
        <p:nvSpPr>
          <p:cNvPr id="13" name="TextBox 12"/>
          <p:cNvSpPr txBox="1"/>
          <p:nvPr/>
        </p:nvSpPr>
        <p:spPr>
          <a:xfrm>
            <a:off x="5626101" y="117761"/>
            <a:ext cx="822661" cy="1569660"/>
          </a:xfrm>
          <a:prstGeom prst="rect">
            <a:avLst/>
          </a:prstGeom>
          <a:noFill/>
        </p:spPr>
        <p:txBody>
          <a:bodyPr wrap="none" rtlCol="0">
            <a:spAutoFit/>
          </a:bodyPr>
          <a:lstStyle/>
          <a:p>
            <a:r>
              <a:rPr lang="en-US" sz="9600" b="1" dirty="0">
                <a:solidFill>
                  <a:srgbClr val="FFC000"/>
                </a:solidFill>
                <a:effectLst>
                  <a:outerShdw blurRad="50800" dist="38100" dir="8100000" algn="tr" rotWithShape="0">
                    <a:schemeClr val="tx1">
                      <a:alpha val="40000"/>
                    </a:schemeClr>
                  </a:outerShdw>
                </a:effectLst>
                <a:latin typeface="Britannic Bold" pitchFamily="34" charset="0"/>
              </a:rPr>
              <a:t>T</a:t>
            </a:r>
            <a:endParaRPr lang="fr-FR" sz="9600" b="1" dirty="0">
              <a:solidFill>
                <a:srgbClr val="FFC000"/>
              </a:solidFill>
              <a:effectLst>
                <a:outerShdw blurRad="50800" dist="38100" dir="8100000" algn="tr" rotWithShape="0">
                  <a:schemeClr val="tx1">
                    <a:alpha val="40000"/>
                  </a:schemeClr>
                </a:outerShdw>
              </a:effectLst>
              <a:latin typeface="Britannic Bold" pitchFamily="34" charset="0"/>
            </a:endParaRPr>
          </a:p>
        </p:txBody>
      </p:sp>
      <p:sp>
        <p:nvSpPr>
          <p:cNvPr id="14" name="TextBox 13"/>
          <p:cNvSpPr txBox="1"/>
          <p:nvPr/>
        </p:nvSpPr>
        <p:spPr>
          <a:xfrm>
            <a:off x="5626101" y="5116442"/>
            <a:ext cx="962123" cy="1569660"/>
          </a:xfrm>
          <a:prstGeom prst="rect">
            <a:avLst/>
          </a:prstGeom>
          <a:noFill/>
        </p:spPr>
        <p:txBody>
          <a:bodyPr wrap="none" rtlCol="0">
            <a:spAutoFit/>
          </a:bodyPr>
          <a:lstStyle/>
          <a:p>
            <a:r>
              <a:rPr lang="en-US" sz="9600" dirty="0" smtClean="0">
                <a:solidFill>
                  <a:srgbClr val="00B0F0"/>
                </a:solidFill>
                <a:latin typeface="Britannic Bold" pitchFamily="34" charset="0"/>
              </a:rPr>
              <a:t>R</a:t>
            </a:r>
            <a:endParaRPr lang="fr-FR" sz="9600" dirty="0">
              <a:solidFill>
                <a:srgbClr val="00B0F0"/>
              </a:solidFill>
              <a:latin typeface="Britannic Bold" pitchFamily="34"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63336" y="117761"/>
            <a:ext cx="1231495"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4816" y="3442702"/>
            <a:ext cx="1167313" cy="1441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815184" y="5159950"/>
            <a:ext cx="1179648" cy="144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4816" y="5112000"/>
            <a:ext cx="1206500" cy="149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2"/>
          <p:cNvSpPr txBox="1"/>
          <p:nvPr/>
        </p:nvSpPr>
        <p:spPr>
          <a:xfrm>
            <a:off x="6588224" y="2473542"/>
            <a:ext cx="822661" cy="1569660"/>
          </a:xfrm>
          <a:prstGeom prst="rect">
            <a:avLst/>
          </a:prstGeom>
          <a:noFill/>
        </p:spPr>
        <p:txBody>
          <a:bodyPr wrap="none" rtlCol="0">
            <a:spAutoFit/>
          </a:bodyPr>
          <a:lstStyle/>
          <a:p>
            <a:r>
              <a:rPr lang="en-US" sz="9600" b="1" dirty="0" smtClean="0">
                <a:solidFill>
                  <a:srgbClr val="0000FF"/>
                </a:solidFill>
                <a:effectLst>
                  <a:outerShdw blurRad="50800" dist="38100" dir="8100000" algn="tr" rotWithShape="0">
                    <a:schemeClr val="tx1">
                      <a:alpha val="40000"/>
                    </a:schemeClr>
                  </a:outerShdw>
                </a:effectLst>
                <a:latin typeface="Britannic Bold" pitchFamily="34" charset="0"/>
              </a:rPr>
              <a:t>T</a:t>
            </a:r>
            <a:endParaRPr lang="fr-FR" sz="9600" b="1" dirty="0">
              <a:solidFill>
                <a:srgbClr val="0000FF"/>
              </a:solidFill>
              <a:effectLst>
                <a:outerShdw blurRad="50800" dist="38100" dir="8100000" algn="tr" rotWithShape="0">
                  <a:schemeClr val="tx1">
                    <a:alpha val="40000"/>
                  </a:schemeClr>
                </a:outerShdw>
              </a:effectLst>
              <a:latin typeface="Britannic Bold" pitchFamily="34" charset="0"/>
            </a:endParaRPr>
          </a:p>
        </p:txBody>
      </p:sp>
      <p:sp>
        <p:nvSpPr>
          <p:cNvPr id="16" name="TextBox 12"/>
          <p:cNvSpPr txBox="1"/>
          <p:nvPr/>
        </p:nvSpPr>
        <p:spPr>
          <a:xfrm>
            <a:off x="1411451" y="2423346"/>
            <a:ext cx="923651" cy="1569660"/>
          </a:xfrm>
          <a:prstGeom prst="rect">
            <a:avLst/>
          </a:prstGeom>
          <a:noFill/>
        </p:spPr>
        <p:txBody>
          <a:bodyPr wrap="none" rtlCol="0">
            <a:spAutoFit/>
          </a:bodyPr>
          <a:lstStyle/>
          <a:p>
            <a:r>
              <a:rPr lang="en-US" sz="9600" b="1" dirty="0" smtClean="0">
                <a:solidFill>
                  <a:srgbClr val="FF0000"/>
                </a:solidFill>
                <a:effectLst>
                  <a:outerShdw blurRad="50800" dist="38100" dir="8100000" algn="tr" rotWithShape="0">
                    <a:schemeClr val="tx1">
                      <a:alpha val="40000"/>
                    </a:schemeClr>
                  </a:outerShdw>
                </a:effectLst>
                <a:latin typeface="Britannic Bold" pitchFamily="34" charset="0"/>
              </a:rPr>
              <a:t>C</a:t>
            </a:r>
            <a:endParaRPr lang="fr-FR" sz="9600" b="1" dirty="0">
              <a:solidFill>
                <a:srgbClr val="FF0000"/>
              </a:solidFill>
              <a:effectLst>
                <a:outerShdw blurRad="50800" dist="38100" dir="8100000" algn="tr" rotWithShape="0">
                  <a:schemeClr val="tx1">
                    <a:alpha val="40000"/>
                  </a:schemeClr>
                </a:outerShdw>
              </a:effectLst>
              <a:latin typeface="Britannic Bold" pitchFamily="34" charset="0"/>
            </a:endParaRPr>
          </a:p>
        </p:txBody>
      </p:sp>
      <p:sp>
        <p:nvSpPr>
          <p:cNvPr id="17" name="TextBox 12"/>
          <p:cNvSpPr txBox="1"/>
          <p:nvPr/>
        </p:nvSpPr>
        <p:spPr>
          <a:xfrm>
            <a:off x="2146722" y="149798"/>
            <a:ext cx="861133" cy="1569660"/>
          </a:xfrm>
          <a:prstGeom prst="rect">
            <a:avLst/>
          </a:prstGeom>
          <a:noFill/>
        </p:spPr>
        <p:txBody>
          <a:bodyPr wrap="none" rtlCol="0">
            <a:spAutoFit/>
          </a:bodyPr>
          <a:lstStyle/>
          <a:p>
            <a:r>
              <a:rPr lang="en-US" sz="9600" b="1" dirty="0" smtClean="0">
                <a:solidFill>
                  <a:srgbClr val="FFFF00"/>
                </a:solidFill>
                <a:effectLst>
                  <a:outerShdw blurRad="50800" dist="38100" dir="8100000" algn="tr" rotWithShape="0">
                    <a:schemeClr val="tx1">
                      <a:alpha val="40000"/>
                    </a:schemeClr>
                  </a:outerShdw>
                </a:effectLst>
                <a:latin typeface="Britannic Bold" pitchFamily="34" charset="0"/>
              </a:rPr>
              <a:t>S</a:t>
            </a:r>
            <a:endParaRPr lang="fr-FR" sz="9600" b="1" dirty="0">
              <a:solidFill>
                <a:srgbClr val="FFFF00"/>
              </a:solidFill>
              <a:effectLst>
                <a:outerShdw blurRad="50800" dist="38100" dir="8100000" algn="tr" rotWithShape="0">
                  <a:schemeClr val="tx1">
                    <a:alpha val="40000"/>
                  </a:schemeClr>
                </a:outerShdw>
              </a:effectLst>
              <a:latin typeface="Britannic Bold" pitchFamily="34" charset="0"/>
            </a:endParaRPr>
          </a:p>
        </p:txBody>
      </p:sp>
    </p:spTree>
    <p:extLst>
      <p:ext uri="{BB962C8B-B14F-4D97-AF65-F5344CB8AC3E}">
        <p14:creationId xmlns:p14="http://schemas.microsoft.com/office/powerpoint/2010/main" xmlns="" val="13502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49007" y="271598"/>
            <a:ext cx="2448272" cy="2388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6" descr="http://assets.inhabitat.com/wp-content/blogs.dir/1/files/2012/11/Iskandar-Malaysia-1-537x3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6328" y="2873198"/>
            <a:ext cx="7006210" cy="3798278"/>
          </a:xfrm>
          <a:prstGeom prst="rect">
            <a:avLst/>
          </a:prstGeom>
          <a:noFill/>
          <a:effectLst>
            <a:glow rad="228600">
              <a:schemeClr val="tx1">
                <a:alpha val="40000"/>
              </a:schemeClr>
            </a:glow>
          </a:effectLst>
          <a:extLst>
            <a:ext uri="{909E8E84-426E-40DD-AFC4-6F175D3DCCD1}">
              <a14:hiddenFill xmlns:a14="http://schemas.microsoft.com/office/drawing/2010/main" xmlns="">
                <a:solidFill>
                  <a:srgbClr val="FFFFFF"/>
                </a:solidFill>
              </a14:hiddenFill>
            </a:ext>
          </a:extLst>
        </p:spPr>
      </p:pic>
      <p:sp>
        <p:nvSpPr>
          <p:cNvPr id="24" name="Oval 23"/>
          <p:cNvSpPr/>
          <p:nvPr/>
        </p:nvSpPr>
        <p:spPr>
          <a:xfrm>
            <a:off x="1691680" y="303827"/>
            <a:ext cx="2448272" cy="2388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607683"/>
            <a:ext cx="1426074" cy="1705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Oval 25"/>
          <p:cNvSpPr/>
          <p:nvPr/>
        </p:nvSpPr>
        <p:spPr>
          <a:xfrm>
            <a:off x="3563888" y="274798"/>
            <a:ext cx="2448272" cy="2388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val 27"/>
          <p:cNvSpPr/>
          <p:nvPr/>
        </p:nvSpPr>
        <p:spPr>
          <a:xfrm>
            <a:off x="5364088" y="271597"/>
            <a:ext cx="2448272" cy="2388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 28"/>
          <p:cNvSpPr/>
          <p:nvPr/>
        </p:nvSpPr>
        <p:spPr>
          <a:xfrm>
            <a:off x="7236296" y="290822"/>
            <a:ext cx="2448272" cy="23886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9"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13464" y="946004"/>
            <a:ext cx="1693935" cy="1268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613464" y="819569"/>
            <a:ext cx="624081" cy="547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0"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79011" y="863121"/>
            <a:ext cx="1618025" cy="12119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1" name="Picture 1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70004" y="748804"/>
            <a:ext cx="1134006" cy="1466015"/>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136327" y="3645024"/>
            <a:ext cx="7006211" cy="2677656"/>
          </a:xfrm>
          <a:prstGeom prst="rect">
            <a:avLst/>
          </a:prstGeom>
          <a:solidFill>
            <a:schemeClr val="tx1"/>
          </a:solidFill>
        </p:spPr>
        <p:txBody>
          <a:bodyPr wrap="square" rtlCol="0">
            <a:spAutoFit/>
          </a:bodyPr>
          <a:lstStyle/>
          <a:p>
            <a:pPr algn="ctr"/>
            <a:r>
              <a:rPr lang="en-US" sz="2800" b="1" dirty="0" smtClean="0">
                <a:solidFill>
                  <a:srgbClr val="00B0F0"/>
                </a:solidFill>
              </a:rPr>
              <a:t>GRAND CHALLENGE: </a:t>
            </a:r>
            <a:br>
              <a:rPr lang="en-US" sz="2800" b="1" dirty="0" smtClean="0">
                <a:solidFill>
                  <a:srgbClr val="00B0F0"/>
                </a:solidFill>
              </a:rPr>
            </a:br>
            <a:r>
              <a:rPr lang="en-US" sz="2800" b="1" dirty="0" smtClean="0">
                <a:solidFill>
                  <a:srgbClr val="00B0F0"/>
                </a:solidFill>
              </a:rPr>
              <a:t>Educate a new generation of urban water leaders and managers for a governance that will promote reforms, as well as new technologies and  business models to build cities of the future!</a:t>
            </a:r>
            <a:endParaRPr lang="en-US" sz="2800" b="1" dirty="0">
              <a:solidFill>
                <a:srgbClr val="00B0F0"/>
              </a:solidFill>
            </a:endParaRPr>
          </a:p>
        </p:txBody>
      </p:sp>
      <p:pic>
        <p:nvPicPr>
          <p:cNvPr id="39"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94505" y="781036"/>
            <a:ext cx="1842622" cy="14341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78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742</Words>
  <Application>Microsoft Office PowerPoint</Application>
  <PresentationFormat>On-screen Show (4:3)</PresentationFormat>
  <Paragraphs>58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ADB/BAD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Bahri Akissa</dc:creator>
  <cp:lastModifiedBy>lacey</cp:lastModifiedBy>
  <cp:revision>61</cp:revision>
  <cp:lastPrinted>2013-02-21T12:01:44Z</cp:lastPrinted>
  <dcterms:created xsi:type="dcterms:W3CDTF">2013-02-18T10:24:47Z</dcterms:created>
  <dcterms:modified xsi:type="dcterms:W3CDTF">2013-03-27T16:02:18Z</dcterms:modified>
</cp:coreProperties>
</file>