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6" r:id="rId5"/>
    <p:sldId id="261" r:id="rId6"/>
    <p:sldId id="262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77480" autoAdjust="0"/>
  </p:normalViewPr>
  <p:slideViewPr>
    <p:cSldViewPr>
      <p:cViewPr varScale="1">
        <p:scale>
          <a:sx n="66" d="100"/>
          <a:sy n="66" d="100"/>
        </p:scale>
        <p:origin x="-2004" y="-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0F8C-5340-47CC-92B1-74ECEDFAFF09}" type="datetimeFigureOut">
              <a:rPr lang="es-ES" smtClean="0"/>
              <a:pPr/>
              <a:t>13/02/2013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BD574-AD8F-4246-B548-6C1C71185C2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/>
              </a:rPr>
              <a:t>A changing climate leads to </a:t>
            </a:r>
            <a:r>
              <a:rPr lang="en-US" sz="1200" dirty="0" smtClean="0">
                <a:solidFill>
                  <a:srgbClr val="252525"/>
                </a:solidFill>
                <a:latin typeface="Arial"/>
                <a:ea typeface="Times New Roman"/>
              </a:rPr>
              <a:t>changes in </a:t>
            </a:r>
            <a:r>
              <a:rPr lang="en-US" sz="1200" dirty="0" smtClean="0">
                <a:solidFill>
                  <a:srgbClr val="4F81BC"/>
                </a:solidFill>
                <a:latin typeface="Arial"/>
                <a:ea typeface="Times New Roman"/>
              </a:rPr>
              <a:t>extreme weather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/>
              </a:rPr>
              <a:t>and </a:t>
            </a:r>
            <a:r>
              <a:rPr lang="en-US" sz="1200" dirty="0" smtClean="0">
                <a:solidFill>
                  <a:srgbClr val="4F81BC"/>
                </a:solidFill>
                <a:latin typeface="Arial"/>
                <a:ea typeface="Times New Roman"/>
              </a:rPr>
              <a:t>climate events of high impact in our society</a:t>
            </a:r>
            <a:endParaRPr lang="es-ES" sz="800" dirty="0" smtClean="0">
              <a:latin typeface="Arial"/>
              <a:ea typeface="Times New Roman"/>
            </a:endParaRP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D574-AD8F-4246-B548-6C1C71185C2E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r>
              <a:rPr lang="en-US" sz="800" noProof="0" dirty="0" smtClean="0">
                <a:solidFill>
                  <a:srgbClr val="2F92AD"/>
                </a:solidFill>
                <a:latin typeface="Arial"/>
                <a:ea typeface="Times New Roman"/>
              </a:rPr>
              <a:t>Asset relocation </a:t>
            </a: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endParaRPr lang="en-US" sz="800" noProof="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r>
              <a:rPr lang="en-US" sz="800" noProof="0" dirty="0" smtClean="0">
                <a:solidFill>
                  <a:srgbClr val="2F92AD"/>
                </a:solidFill>
                <a:latin typeface="Arial"/>
                <a:ea typeface="Times New Roman"/>
              </a:rPr>
              <a:t>Weather-proofing assets </a:t>
            </a: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endParaRPr lang="en-US" sz="800" noProof="0" dirty="0" smtClean="0">
              <a:solidFill>
                <a:srgbClr val="2F92AD"/>
              </a:solidFill>
              <a:latin typeface="Arial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r>
              <a:rPr lang="en-US" sz="800" noProof="0" dirty="0" smtClean="0">
                <a:solidFill>
                  <a:srgbClr val="2F92AD"/>
                </a:solidFill>
                <a:latin typeface="Arial"/>
                <a:ea typeface="Times New Roman"/>
              </a:rPr>
              <a:t>Early warning systems</a:t>
            </a:r>
            <a:endParaRPr lang="en-US" sz="800" noProof="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endParaRPr lang="en-US" sz="1000" noProof="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endParaRPr lang="en-US" sz="1000" noProof="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Arial"/>
              <a:buNone/>
            </a:pPr>
            <a:r>
              <a:rPr lang="en-US" sz="1000" noProof="0" dirty="0" smtClean="0">
                <a:solidFill>
                  <a:srgbClr val="000000"/>
                </a:solidFill>
                <a:latin typeface="Arial"/>
                <a:ea typeface="Times New Roman"/>
              </a:rPr>
              <a:t>Learning-by-doing and low-regrets actions can help reduce disaster</a:t>
            </a:r>
            <a:r>
              <a:rPr lang="en-US" sz="1000" baseline="0" noProof="0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en-US" sz="1000" noProof="0" dirty="0" smtClean="0">
                <a:solidFill>
                  <a:srgbClr val="000000"/>
                </a:solidFill>
                <a:latin typeface="Arial"/>
                <a:ea typeface="Times New Roman"/>
              </a:rPr>
              <a:t>risks now and also promote future climate</a:t>
            </a:r>
            <a:r>
              <a:rPr lang="en-US" sz="1000" baseline="0" noProof="0" dirty="0" smtClean="0">
                <a:solidFill>
                  <a:srgbClr val="000000"/>
                </a:solidFill>
                <a:latin typeface="Arial"/>
                <a:ea typeface="Times New Roman"/>
              </a:rPr>
              <a:t> change </a:t>
            </a:r>
            <a:r>
              <a:rPr lang="en-US" sz="1000" noProof="0" dirty="0" smtClean="0">
                <a:solidFill>
                  <a:srgbClr val="000000"/>
                </a:solidFill>
                <a:latin typeface="Arial"/>
                <a:ea typeface="Times New Roman"/>
              </a:rPr>
              <a:t>adaptation</a:t>
            </a:r>
          </a:p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D574-AD8F-4246-B548-6C1C71185C2E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One of the grand</a:t>
            </a:r>
            <a:r>
              <a:rPr lang="en-US" baseline="0" noProof="0" dirty="0" smtClean="0"/>
              <a:t> challenges that “coping with Climate Change” encompasses is the challenge of managing the risk of disasters promoted by extreme events in the context of Climate Change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Recently IPCC has delivered a special issue on this topic. I will discuss how climate change is stressing the current structures for disaster risk management and I will describe some possible solutions, innovations and new practices needed to reduce disaster risk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D574-AD8F-4246-B548-6C1C71185C2E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/>
              </a:rPr>
              <a:t>Impacts from weather and climate events depend on: nature and severity of the event, vulnerability and exposition</a:t>
            </a:r>
            <a:endParaRPr lang="es-ES" sz="800" dirty="0" smtClean="0">
              <a:latin typeface="Arial"/>
              <a:ea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/>
              </a:rPr>
              <a:t>Increasing vulnerability, exposure, or severity and frequency of climate events increases </a:t>
            </a:r>
            <a:r>
              <a:rPr lang="en-US" sz="1200" dirty="0" smtClean="0">
                <a:solidFill>
                  <a:srgbClr val="548ED4"/>
                </a:solidFill>
                <a:latin typeface="Arial"/>
                <a:ea typeface="Times New Roman"/>
              </a:rPr>
              <a:t>disaster risk </a:t>
            </a:r>
            <a:endParaRPr lang="es-ES" sz="800" dirty="0" smtClean="0">
              <a:latin typeface="Arial"/>
              <a:ea typeface="Times New Roman"/>
            </a:endParaRPr>
          </a:p>
          <a:p>
            <a:endParaRPr lang="es-A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Disaster risk management and climate change adaptation can influence the degree to which extreme events translate into impacts and disasters </a:t>
            </a:r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D574-AD8F-4246-B548-6C1C71185C2E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 losses from climate-related disasters have increased,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Economic disaster losses are higher in developed countries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D574-AD8F-4246-B548-6C1C71185C2E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 exposure of people and assets has been the major cause of changes in disaster losses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Fatalities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higher in developing countries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/>
              </a:rPr>
              <a:t>From 1970-2008, over </a:t>
            </a:r>
            <a:r>
              <a:rPr lang="en-US" sz="1600" b="1" dirty="0" smtClean="0">
                <a:solidFill>
                  <a:srgbClr val="4085D4"/>
                </a:solidFill>
                <a:latin typeface="Arial"/>
                <a:ea typeface="Times New Roman"/>
              </a:rPr>
              <a:t>95%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/>
              </a:rPr>
              <a:t>of natural-disaster-related deaths occurred in developing countries </a:t>
            </a:r>
            <a:endParaRPr lang="es-ES" sz="800" dirty="0" smtClean="0">
              <a:latin typeface="Arial"/>
              <a:ea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D574-AD8F-4246-B548-6C1C71185C2E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/>
              </a:rPr>
              <a:t>Since 1950, </a:t>
            </a:r>
            <a:r>
              <a:rPr lang="en-US" sz="1200" dirty="0" smtClean="0">
                <a:solidFill>
                  <a:srgbClr val="548ED4"/>
                </a:solidFill>
                <a:latin typeface="Arial"/>
                <a:ea typeface="Times New Roman"/>
              </a:rPr>
              <a:t>extreme hot days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/>
              </a:rPr>
              <a:t>and </a:t>
            </a:r>
            <a:r>
              <a:rPr lang="en-US" sz="1200" dirty="0" smtClean="0">
                <a:solidFill>
                  <a:srgbClr val="548ED4"/>
                </a:solidFill>
                <a:latin typeface="Arial"/>
                <a:ea typeface="Times New Roman"/>
              </a:rPr>
              <a:t>heavy precipitation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/>
              </a:rPr>
              <a:t>have become more common </a:t>
            </a:r>
            <a:endParaRPr lang="es-ES" sz="800" dirty="0" smtClean="0">
              <a:latin typeface="Arial"/>
              <a:ea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evidence that anthropogenic influences, including increasing atmospheric greenhouse gas concentrations, have changed these extremes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252525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Times New Roman"/>
                <a:cs typeface="Arial" pitchFamily="34" charset="0"/>
              </a:rPr>
              <a:t>Climate models project more </a:t>
            </a:r>
            <a:r>
              <a:rPr lang="en-US" sz="1200" dirty="0" smtClean="0">
                <a:solidFill>
                  <a:srgbClr val="4F81BC"/>
                </a:solidFill>
                <a:latin typeface="Arial" pitchFamily="34" charset="0"/>
                <a:ea typeface="Times New Roman"/>
                <a:cs typeface="Arial" pitchFamily="34" charset="0"/>
              </a:rPr>
              <a:t>frequent hot days </a:t>
            </a:r>
            <a:r>
              <a:rPr lang="en-US" sz="1200" dirty="0" smtClean="0">
                <a:solidFill>
                  <a:srgbClr val="292929"/>
                </a:solidFill>
                <a:latin typeface="Arial" pitchFamily="34" charset="0"/>
                <a:ea typeface="Times New Roman"/>
                <a:cs typeface="Arial" pitchFamily="34" charset="0"/>
              </a:rPr>
              <a:t>and</a:t>
            </a:r>
            <a:r>
              <a:rPr lang="en-US" sz="1200" dirty="0" smtClean="0">
                <a:solidFill>
                  <a:srgbClr val="4F81BC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Times New Roman"/>
                <a:cs typeface="Arial" pitchFamily="34" charset="0"/>
              </a:rPr>
              <a:t>there will be more </a:t>
            </a:r>
            <a:r>
              <a:rPr lang="en-US" sz="1200" dirty="0" smtClean="0">
                <a:solidFill>
                  <a:srgbClr val="548ED4"/>
                </a:solidFill>
                <a:latin typeface="Arial" pitchFamily="34" charset="0"/>
                <a:ea typeface="Times New Roman"/>
                <a:cs typeface="Arial" pitchFamily="34" charset="0"/>
              </a:rPr>
              <a:t>heavy rain events</a:t>
            </a:r>
            <a:r>
              <a:rPr lang="en-US" sz="1200" dirty="0" smtClean="0">
                <a:solidFill>
                  <a:srgbClr val="4F81BC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Times New Roman"/>
                <a:cs typeface="Arial" pitchFamily="34" charset="0"/>
              </a:rPr>
              <a:t>throughout the 21</a:t>
            </a:r>
            <a:r>
              <a:rPr lang="en-US" sz="1000" baseline="30000" dirty="0" smtClean="0">
                <a:solidFill>
                  <a:srgbClr val="252525"/>
                </a:solidFill>
                <a:latin typeface="Arial" pitchFamily="34" charset="0"/>
                <a:ea typeface="Times New Roman"/>
                <a:cs typeface="Arial" pitchFamily="34" charset="0"/>
              </a:rPr>
              <a:t>st </a:t>
            </a:r>
            <a:r>
              <a:rPr lang="en-US" sz="1200" dirty="0" smtClean="0">
                <a:solidFill>
                  <a:srgbClr val="252525"/>
                </a:solidFill>
                <a:latin typeface="Arial" pitchFamily="34" charset="0"/>
                <a:ea typeface="Times New Roman"/>
                <a:cs typeface="Arial" pitchFamily="34" charset="0"/>
              </a:rPr>
              <a:t>century </a:t>
            </a:r>
            <a:endParaRPr lang="es-ES" sz="8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D574-AD8F-4246-B548-6C1C71185C2E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/>
              </a:rPr>
              <a:t>Effective risk management and adaptation are tailored to </a:t>
            </a:r>
            <a:r>
              <a:rPr lang="en-US" sz="1200" dirty="0" smtClean="0">
                <a:solidFill>
                  <a:srgbClr val="548ED4"/>
                </a:solidFill>
                <a:latin typeface="Arial"/>
                <a:ea typeface="Times New Roman"/>
              </a:rPr>
              <a:t>local </a:t>
            </a:r>
            <a:r>
              <a:rPr lang="en-US" sz="1200" dirty="0" smtClean="0">
                <a:solidFill>
                  <a:srgbClr val="252525"/>
                </a:solidFill>
                <a:latin typeface="Arial"/>
                <a:ea typeface="Times New Roman"/>
              </a:rPr>
              <a:t>and </a:t>
            </a:r>
            <a:r>
              <a:rPr lang="en-US" sz="1200" dirty="0" smtClean="0">
                <a:solidFill>
                  <a:srgbClr val="548ED4"/>
                </a:solidFill>
                <a:latin typeface="Arial"/>
                <a:ea typeface="Times New Roman"/>
              </a:rPr>
              <a:t>regional </a:t>
            </a:r>
            <a:r>
              <a:rPr lang="en-US" sz="1200" dirty="0" smtClean="0">
                <a:solidFill>
                  <a:srgbClr val="252525"/>
                </a:solidFill>
                <a:latin typeface="Arial"/>
                <a:ea typeface="Times New Roman"/>
              </a:rPr>
              <a:t>needs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/>
              </a:rPr>
              <a:t>and circumstances </a:t>
            </a:r>
            <a:endParaRPr lang="es-ES" sz="800" dirty="0" smtClean="0">
              <a:latin typeface="Arial"/>
              <a:ea typeface="Times New Roman"/>
            </a:endParaRPr>
          </a:p>
          <a:p>
            <a:pPr lvl="0"/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region has unique vulnerabilities and exposure to hazards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 risk management and adaptation address the factors contributing to exposure and vulnerability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D574-AD8F-4246-B548-6C1C71185C2E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 smtClean="0">
                <a:solidFill>
                  <a:srgbClr val="000000"/>
                </a:solidFill>
                <a:latin typeface="Arial"/>
                <a:ea typeface="Times New Roman"/>
              </a:rPr>
              <a:t>Information on vulnerability, exposure, and changing climate extremes can together inform adaptation and disaster</a:t>
            </a:r>
            <a:r>
              <a:rPr lang="en-US" sz="1200" baseline="0" noProof="0" dirty="0" smtClean="0">
                <a:solidFill>
                  <a:srgbClr val="000000"/>
                </a:solidFill>
                <a:latin typeface="Arial"/>
                <a:ea typeface="Times New Roman"/>
              </a:rPr>
              <a:t> risk management</a:t>
            </a:r>
            <a:endParaRPr lang="en-US" sz="800" noProof="0" dirty="0" smtClean="0">
              <a:latin typeface="Arial"/>
              <a:ea typeface="Times New Roman"/>
            </a:endParaRPr>
          </a:p>
          <a:p>
            <a:endParaRPr lang="en-US" noProof="0" dirty="0" smtClean="0"/>
          </a:p>
          <a:p>
            <a:r>
              <a:rPr lang="en-US" noProof="0" dirty="0" smtClean="0"/>
              <a:t>Solutions</a:t>
            </a:r>
            <a:r>
              <a:rPr lang="en-US" noProof="0" dirty="0" smtClean="0"/>
              <a:t>, innovations and new practices have been identified</a:t>
            </a:r>
            <a:r>
              <a:rPr lang="en-US" baseline="0" noProof="0" dirty="0" smtClean="0"/>
              <a:t> as relevant and needed to disaster risk </a:t>
            </a:r>
            <a:r>
              <a:rPr lang="en-US" baseline="0" noProof="0" dirty="0" smtClean="0"/>
              <a:t>reduction</a:t>
            </a:r>
          </a:p>
          <a:p>
            <a:endParaRPr lang="en-US" baseline="0" noProof="0" dirty="0" smtClean="0"/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r>
              <a:rPr lang="en-US" sz="1200" noProof="0" dirty="0" smtClean="0">
                <a:solidFill>
                  <a:srgbClr val="1F487C"/>
                </a:solidFill>
                <a:latin typeface="Arial"/>
                <a:ea typeface="Times New Roman"/>
              </a:rPr>
              <a:t>Improved forecasting for warning systems </a:t>
            </a: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endParaRPr lang="en-US" sz="1000" noProof="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r>
              <a:rPr lang="en-US" sz="1200" noProof="0" dirty="0" smtClean="0">
                <a:solidFill>
                  <a:srgbClr val="1F487C"/>
                </a:solidFill>
                <a:latin typeface="Arial"/>
                <a:ea typeface="Times New Roman"/>
              </a:rPr>
              <a:t>Reduction of greenhouse gas emissions </a:t>
            </a: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endParaRPr lang="en-US" sz="1200" noProof="0" dirty="0" smtClean="0">
              <a:solidFill>
                <a:srgbClr val="1F487C"/>
              </a:solidFill>
              <a:latin typeface="Arial"/>
              <a:ea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D574-AD8F-4246-B548-6C1C71185C2E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r>
              <a:rPr lang="en-US" sz="1000" noProof="0" dirty="0" smtClean="0">
                <a:solidFill>
                  <a:srgbClr val="4F81BC"/>
                </a:solidFill>
                <a:latin typeface="Arial"/>
                <a:ea typeface="Times New Roman"/>
              </a:rPr>
              <a:t>Poverty reduction </a:t>
            </a: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endParaRPr lang="en-US" sz="800" noProof="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r>
              <a:rPr lang="en-US" sz="1000" noProof="0" dirty="0" smtClean="0">
                <a:solidFill>
                  <a:srgbClr val="4F81BC"/>
                </a:solidFill>
                <a:latin typeface="Arial"/>
                <a:ea typeface="Times New Roman"/>
              </a:rPr>
              <a:t>Better education and awareness </a:t>
            </a: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endParaRPr lang="en-US" sz="1000" noProof="0" dirty="0" smtClean="0">
              <a:solidFill>
                <a:srgbClr val="4F81BC"/>
              </a:solidFill>
              <a:latin typeface="Arial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r>
              <a:rPr lang="en-US" sz="1000" noProof="0" dirty="0" smtClean="0">
                <a:solidFill>
                  <a:srgbClr val="4F81BC"/>
                </a:solidFill>
                <a:latin typeface="Arial"/>
                <a:ea typeface="Times New Roman"/>
              </a:rPr>
              <a:t>Sustainable development </a:t>
            </a: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endParaRPr lang="en-US" sz="800" noProof="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Arial"/>
              <a:buChar char="•"/>
            </a:pPr>
            <a:endParaRPr lang="en-US" sz="1000" noProof="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D574-AD8F-4246-B548-6C1C71185C2E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757B-235D-4E0F-B03A-F402D9F4E326}" type="datetimeFigureOut">
              <a:rPr lang="es-ES" smtClean="0"/>
              <a:pPr/>
              <a:t>13/02/2013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139-E67E-4CAE-BC8F-A9A84A387C1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757B-235D-4E0F-B03A-F402D9F4E326}" type="datetimeFigureOut">
              <a:rPr lang="es-ES" smtClean="0"/>
              <a:pPr/>
              <a:t>13/02/2013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139-E67E-4CAE-BC8F-A9A84A387C1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757B-235D-4E0F-B03A-F402D9F4E326}" type="datetimeFigureOut">
              <a:rPr lang="es-ES" smtClean="0"/>
              <a:pPr/>
              <a:t>13/02/2013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139-E67E-4CAE-BC8F-A9A84A387C1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757B-235D-4E0F-B03A-F402D9F4E326}" type="datetimeFigureOut">
              <a:rPr lang="es-ES" smtClean="0"/>
              <a:pPr/>
              <a:t>13/02/2013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139-E67E-4CAE-BC8F-A9A84A387C1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757B-235D-4E0F-B03A-F402D9F4E326}" type="datetimeFigureOut">
              <a:rPr lang="es-ES" smtClean="0"/>
              <a:pPr/>
              <a:t>13/02/2013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139-E67E-4CAE-BC8F-A9A84A387C1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757B-235D-4E0F-B03A-F402D9F4E326}" type="datetimeFigureOut">
              <a:rPr lang="es-ES" smtClean="0"/>
              <a:pPr/>
              <a:t>13/02/2013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139-E67E-4CAE-BC8F-A9A84A387C1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757B-235D-4E0F-B03A-F402D9F4E326}" type="datetimeFigureOut">
              <a:rPr lang="es-ES" smtClean="0"/>
              <a:pPr/>
              <a:t>13/02/2013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139-E67E-4CAE-BC8F-A9A84A387C1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757B-235D-4E0F-B03A-F402D9F4E326}" type="datetimeFigureOut">
              <a:rPr lang="es-ES" smtClean="0"/>
              <a:pPr/>
              <a:t>13/02/2013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139-E67E-4CAE-BC8F-A9A84A387C1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757B-235D-4E0F-B03A-F402D9F4E326}" type="datetimeFigureOut">
              <a:rPr lang="es-ES" smtClean="0"/>
              <a:pPr/>
              <a:t>13/02/2013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139-E67E-4CAE-BC8F-A9A84A387C1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757B-235D-4E0F-B03A-F402D9F4E326}" type="datetimeFigureOut">
              <a:rPr lang="es-ES" smtClean="0"/>
              <a:pPr/>
              <a:t>13/02/2013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139-E67E-4CAE-BC8F-A9A84A387C1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757B-235D-4E0F-B03A-F402D9F4E326}" type="datetimeFigureOut">
              <a:rPr lang="es-ES" smtClean="0"/>
              <a:pPr/>
              <a:t>13/02/2013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139-E67E-4CAE-BC8F-A9A84A387C1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9757B-235D-4E0F-B03A-F402D9F4E326}" type="datetimeFigureOut">
              <a:rPr lang="es-ES" smtClean="0"/>
              <a:pPr/>
              <a:t>13/02/2013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3139-E67E-4CAE-BC8F-A9A84A387C1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9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4.jpeg"/><Relationship Id="rId5" Type="http://schemas.openxmlformats.org/officeDocument/2006/relationships/image" Target="../media/image27.jpeg"/><Relationship Id="rId10" Type="http://schemas.openxmlformats.org/officeDocument/2006/relationships/image" Target="../media/image33.jpeg"/><Relationship Id="rId4" Type="http://schemas.openxmlformats.org/officeDocument/2006/relationships/image" Target="../media/image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9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.bp.blogspot.com/_OHwDVVHP8SY/S9D_wEuN_4I/AAAAAAAAAAU/wjEmY-eoz-E/s1600/inundaciones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4000528" cy="3000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2" name="Picture 4" descr="http://www.contextodetamaulipas.info/contenido/wp-content/uploads/2011/07/dia-de-lluv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08" y="3286124"/>
            <a:ext cx="4183718" cy="3261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6" name="Picture 8" descr="http://www.dw.de/image/0,,16507215_401,00.jpg"/>
          <p:cNvPicPr>
            <a:picLocks noChangeAspect="1" noChangeArrowheads="1"/>
          </p:cNvPicPr>
          <p:nvPr/>
        </p:nvPicPr>
        <p:blipFill>
          <a:blip r:embed="rId5" cstate="print"/>
          <a:srcRect b="5615"/>
          <a:stretch>
            <a:fillRect/>
          </a:stretch>
        </p:blipFill>
        <p:spPr bwMode="auto">
          <a:xfrm>
            <a:off x="71438" y="357166"/>
            <a:ext cx="4572000" cy="24288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20" name="Picture 12" descr="http://www.inforural.com.mx/IMG/arton1084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5417" y="3571876"/>
            <a:ext cx="4647177" cy="2857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10 CuadroTexto"/>
          <p:cNvSpPr txBox="1"/>
          <p:nvPr/>
        </p:nvSpPr>
        <p:spPr>
          <a:xfrm>
            <a:off x="6357950" y="6488668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Google Images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olumideidowu.blog.com/files/2012/06/sustanaible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071678"/>
            <a:ext cx="2000240" cy="2000240"/>
          </a:xfrm>
          <a:prstGeom prst="rect">
            <a:avLst/>
          </a:prstGeom>
          <a:noFill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201426"/>
            <a:ext cx="4000528" cy="451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20" y="1714488"/>
          <a:ext cx="2500330" cy="182880"/>
        </p:xfrm>
        <a:graphic>
          <a:graphicData uri="http://schemas.openxmlformats.org/drawingml/2006/table">
            <a:tbl>
              <a:tblPr/>
              <a:tblGrid>
                <a:gridCol w="2500330"/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noProof="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000760" y="285728"/>
          <a:ext cx="3486150" cy="182880"/>
        </p:xfrm>
        <a:graphic>
          <a:graphicData uri="http://schemas.openxmlformats.org/drawingml/2006/table">
            <a:tbl>
              <a:tblPr/>
              <a:tblGrid>
                <a:gridCol w="3486150"/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noProof="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Greenhouse Gas Emission Reduction for Dumm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2000231" cy="1500173"/>
          </a:xfrm>
          <a:prstGeom prst="rect">
            <a:avLst/>
          </a:prstGeom>
          <a:noFill/>
        </p:spPr>
      </p:pic>
      <p:pic>
        <p:nvPicPr>
          <p:cNvPr id="2052" name="Picture 4" descr="photo of watchstanders staffing workstations at the Tsunami Warning Ce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928671"/>
            <a:ext cx="2255937" cy="1714512"/>
          </a:xfrm>
          <a:prstGeom prst="rect">
            <a:avLst/>
          </a:prstGeom>
          <a:noFill/>
        </p:spPr>
      </p:pic>
      <p:pic>
        <p:nvPicPr>
          <p:cNvPr id="2054" name="Picture 6" descr="http://4.bp.blogspot.com/-xbkS3mLmVoA/UKn9ThwmGjI/AAAAAAAAAAc/X2S5TqQ2MT4/s1600/stop-povert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00042"/>
            <a:ext cx="1077916" cy="1643074"/>
          </a:xfrm>
          <a:prstGeom prst="rect">
            <a:avLst/>
          </a:prstGeom>
          <a:noFill/>
        </p:spPr>
      </p:pic>
      <p:pic>
        <p:nvPicPr>
          <p:cNvPr id="2056" name="Picture 8" descr="http://cdn.physorg.com/newman/gfx/news/hires/2011/sciencemaga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6111" y="714356"/>
            <a:ext cx="2047889" cy="1535917"/>
          </a:xfrm>
          <a:prstGeom prst="rect">
            <a:avLst/>
          </a:prstGeom>
          <a:noFill/>
        </p:spPr>
      </p:pic>
      <p:pic>
        <p:nvPicPr>
          <p:cNvPr id="2060" name="Picture 12" descr="http://www.appraisingwnc.com/wp-content/uploads/2010/10/171945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5429264"/>
            <a:ext cx="1555920" cy="1714512"/>
          </a:xfrm>
          <a:prstGeom prst="rect">
            <a:avLst/>
          </a:prstGeom>
          <a:noFill/>
        </p:spPr>
      </p:pic>
      <p:pic>
        <p:nvPicPr>
          <p:cNvPr id="2062" name="Picture 14" descr="http://mynewlibrary.org/images/sized/assets/construction-updates/August_568_319_s_c1.jpg"/>
          <p:cNvPicPr>
            <a:picLocks noChangeAspect="1" noChangeArrowheads="1"/>
          </p:cNvPicPr>
          <p:nvPr/>
        </p:nvPicPr>
        <p:blipFill>
          <a:blip r:embed="rId10" cstate="print"/>
          <a:srcRect l="36620"/>
          <a:stretch>
            <a:fillRect/>
          </a:stretch>
        </p:blipFill>
        <p:spPr bwMode="auto">
          <a:xfrm>
            <a:off x="7000892" y="4143380"/>
            <a:ext cx="1934867" cy="1714512"/>
          </a:xfrm>
          <a:prstGeom prst="rect">
            <a:avLst/>
          </a:prstGeom>
          <a:noFill/>
        </p:spPr>
      </p:pic>
      <p:pic>
        <p:nvPicPr>
          <p:cNvPr id="37890" name="Picture 2" descr="http://www.thetimes.co.uk/tto/multimedia/archive/00378/120846310_01_378733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28" y="5572116"/>
            <a:ext cx="1930382" cy="1285884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CHALLENGE: REDUCING DISASTER RISKS IN A CLIMATE CHANGE CONTEXT</a:t>
            </a:r>
            <a:endParaRPr lang="es-A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357950" y="6488668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Google Images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94" y="56888"/>
            <a:ext cx="9000000" cy="680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6215082"/>
            <a:ext cx="2265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71480"/>
            <a:ext cx="4929222" cy="556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2.bp.blogspot.com/_GHnh3ILnSo4/Sokn6IFWKyI/AAAAAAAABbg/0SoPOFWTtMM/s400/hurac%C3%A1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437580" cy="2285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6" descr="http://www.bifurcaciones.cl/001/rese/fave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"/>
            <a:ext cx="2500298" cy="3250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2" descr="http://www.efeverde.com/var/ezflow_site/storage/images/contenidos/mediateca/fotos/29-enero-2010-17-34-00-inundaciones-machu-pichu/6287-1-esl-ES/29-enero-2010-17-34-00-Inundaciones-Machu-Pichu_detalle_me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4714884"/>
            <a:ext cx="2928958" cy="19028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9 CuadroTexto"/>
          <p:cNvSpPr txBox="1"/>
          <p:nvPr/>
        </p:nvSpPr>
        <p:spPr>
          <a:xfrm>
            <a:off x="-928726" y="6581001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Google Images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brujulainternacional.com/wp-content/uploads/2012/08/incendios_avanz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9" y="71438"/>
            <a:ext cx="4953629" cy="36433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818" name="Picture 2" descr="http://s01.s3c.es/imag/europapress/15/06/2008/20080615212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98" y="2428868"/>
            <a:ext cx="3929058" cy="39290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4" descr="http://static.diario.latercera.com/201109/1360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4670228" cy="25766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822" name="Picture 6" descr="http://static1.lavozdelinterior.com.ar/files/imagecache/lvi_nota_652_366/nota_periodistica/Tif%C3%B3n-Jap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126" y="142852"/>
            <a:ext cx="3858030" cy="21657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12 CuadroTexto"/>
          <p:cNvSpPr txBox="1"/>
          <p:nvPr/>
        </p:nvSpPr>
        <p:spPr>
          <a:xfrm>
            <a:off x="6357950" y="6488668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Google Images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867517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7231" y="6215082"/>
            <a:ext cx="2265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142852"/>
          <a:ext cx="8715436" cy="611785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611785">
                <a:tc>
                  <a:txBody>
                    <a:bodyPr/>
                    <a:lstStyle/>
                    <a:p>
                      <a:pPr algn="ctr">
                        <a:lnSpc>
                          <a:spcPts val="348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http://m.ruvr.ru/data/2012/08/20/1284267203/4preview_h_50488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428736"/>
            <a:ext cx="4381500" cy="3071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8" name="Picture 6" descr="http://www.elverdaderodigital.com/evd/images/stories/lluviasIntens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736"/>
            <a:ext cx="4543425" cy="3095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8 CuadroTexto"/>
          <p:cNvSpPr txBox="1"/>
          <p:nvPr/>
        </p:nvSpPr>
        <p:spPr>
          <a:xfrm>
            <a:off x="6357950" y="6488668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Google Images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http://2.bp.blogspot.com/-TKO4gIkgdgs/Ty7yO--4UpI/AAAAAAAAAwk/AyKISV0U8zc/s1600/mapa-mun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9242814" cy="5929354"/>
          </a:xfrm>
          <a:prstGeom prst="rect">
            <a:avLst/>
          </a:prstGeom>
          <a:noFill/>
        </p:spPr>
      </p:pic>
      <p:pic>
        <p:nvPicPr>
          <p:cNvPr id="5122" name="Picture 2" descr="http://redaccion.lamula.pe/files/2012/10/katrina-2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072074"/>
            <a:ext cx="1285884" cy="6429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4" name="Picture 4" descr="http://www.elporvenir.com.mx/upload/foto/14/5/9/caloreuropa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357430"/>
            <a:ext cx="960105" cy="6668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6" name="Picture 6" descr="http://blog.ellasviajan.com/wp-content/uploads/2009/07/la-polinesia-france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3786190"/>
            <a:ext cx="1005235" cy="857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32" name="Picture 12" descr="http://laradiodelsur.com/wp-content/uploads/2011/10/refugiados-somalies-en-kenia-300x2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6315" y="3643314"/>
            <a:ext cx="1218846" cy="857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34" name="Picture 14" descr="http://www.msf.org.uk/UploadedImages/99522344-eef8-4cc1-9f3b-8f31e65a57a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2857496"/>
            <a:ext cx="1143008" cy="7620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36" name="Picture 16" descr="http://noticias.starmedia.com/imagenes/2011/04/los_peores_incendios_de_la_historia_de_australia_4c7b5f84a9bd8e1a883e885f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5286388"/>
            <a:ext cx="1326706" cy="9286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40" name="Picture 20" descr="http://www.energybc.ca/images/matters/permafros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2000240"/>
            <a:ext cx="1071570" cy="6767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42" name="Picture 22" descr="http://eleconomista.com.mx/files/imagecache/nota_completa/tifon_jap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6644" y="2428868"/>
            <a:ext cx="1291599" cy="857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15 CuadroTexto"/>
          <p:cNvSpPr txBox="1"/>
          <p:nvPr/>
        </p:nvSpPr>
        <p:spPr>
          <a:xfrm>
            <a:off x="6357950" y="6488668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Google Images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01426"/>
            <a:ext cx="4000528" cy="451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20" y="1714488"/>
          <a:ext cx="2500330" cy="182880"/>
        </p:xfrm>
        <a:graphic>
          <a:graphicData uri="http://schemas.openxmlformats.org/drawingml/2006/table">
            <a:tbl>
              <a:tblPr/>
              <a:tblGrid>
                <a:gridCol w="2500330"/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noProof="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000760" y="285728"/>
          <a:ext cx="3486150" cy="182880"/>
        </p:xfrm>
        <a:graphic>
          <a:graphicData uri="http://schemas.openxmlformats.org/drawingml/2006/table">
            <a:tbl>
              <a:tblPr/>
              <a:tblGrid>
                <a:gridCol w="3486150"/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noProof="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Greenhouse Gas Emission Reduction for Dumm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2000231" cy="1500173"/>
          </a:xfrm>
          <a:prstGeom prst="rect">
            <a:avLst/>
          </a:prstGeom>
          <a:noFill/>
        </p:spPr>
      </p:pic>
      <p:pic>
        <p:nvPicPr>
          <p:cNvPr id="2052" name="Picture 4" descr="photo of watchstanders staffing workstations at the Tsunami Warning 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1"/>
            <a:ext cx="2255937" cy="171451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CHALLENGE: REDUCING DISASTER RISKS IN A CLIMATE CHANGE CONTEXT</a:t>
            </a:r>
            <a:endParaRPr lang="es-A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357950" y="6488668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Google Images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olumideidowu.blog.com/files/2012/06/sustanaible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071678"/>
            <a:ext cx="2000240" cy="2000240"/>
          </a:xfrm>
          <a:prstGeom prst="rect">
            <a:avLst/>
          </a:prstGeom>
          <a:noFill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201426"/>
            <a:ext cx="4000528" cy="451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20" y="1714488"/>
          <a:ext cx="2500330" cy="182880"/>
        </p:xfrm>
        <a:graphic>
          <a:graphicData uri="http://schemas.openxmlformats.org/drawingml/2006/table">
            <a:tbl>
              <a:tblPr/>
              <a:tblGrid>
                <a:gridCol w="2500330"/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noProof="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000760" y="285728"/>
          <a:ext cx="3486150" cy="182880"/>
        </p:xfrm>
        <a:graphic>
          <a:graphicData uri="http://schemas.openxmlformats.org/drawingml/2006/table">
            <a:tbl>
              <a:tblPr/>
              <a:tblGrid>
                <a:gridCol w="3486150"/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noProof="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Greenhouse Gas Emission Reduction for Dumm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2000231" cy="1500173"/>
          </a:xfrm>
          <a:prstGeom prst="rect">
            <a:avLst/>
          </a:prstGeom>
          <a:noFill/>
        </p:spPr>
      </p:pic>
      <p:pic>
        <p:nvPicPr>
          <p:cNvPr id="2052" name="Picture 4" descr="photo of watchstanders staffing workstations at the Tsunami Warning Ce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928671"/>
            <a:ext cx="2255937" cy="1714512"/>
          </a:xfrm>
          <a:prstGeom prst="rect">
            <a:avLst/>
          </a:prstGeom>
          <a:noFill/>
        </p:spPr>
      </p:pic>
      <p:pic>
        <p:nvPicPr>
          <p:cNvPr id="2054" name="Picture 6" descr="http://4.bp.blogspot.com/-xbkS3mLmVoA/UKn9ThwmGjI/AAAAAAAAAAc/X2S5TqQ2MT4/s1600/stop-povert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00042"/>
            <a:ext cx="1077916" cy="1643074"/>
          </a:xfrm>
          <a:prstGeom prst="rect">
            <a:avLst/>
          </a:prstGeom>
          <a:noFill/>
        </p:spPr>
      </p:pic>
      <p:pic>
        <p:nvPicPr>
          <p:cNvPr id="2056" name="Picture 8" descr="http://cdn.physorg.com/newman/gfx/news/hires/2011/sciencemaga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6111" y="714356"/>
            <a:ext cx="2047889" cy="1535917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CHALLENGE: REDUCING DISASTER RISKS IN A CLIMATE CHANGE CONTEXT</a:t>
            </a:r>
            <a:endParaRPr lang="es-A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357950" y="6488668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Google Images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437</Words>
  <Application>Microsoft Office PowerPoint</Application>
  <PresentationFormat>Presentación en pantalla (4:3)</PresentationFormat>
  <Paragraphs>70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Carolina Vera</dc:creator>
  <cp:lastModifiedBy>Carolina Vera</cp:lastModifiedBy>
  <cp:revision>28</cp:revision>
  <dcterms:created xsi:type="dcterms:W3CDTF">2013-01-08T15:33:25Z</dcterms:created>
  <dcterms:modified xsi:type="dcterms:W3CDTF">2013-02-13T20:04:26Z</dcterms:modified>
</cp:coreProperties>
</file>