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1"/>
          <p:cNvGrpSpPr/>
          <p:nvPr/>
        </p:nvGrpSpPr>
        <p:grpSpPr>
          <a:xfrm>
            <a:off x="360" y="-91440"/>
            <a:ext cx="10078560" cy="5760360"/>
            <a:chOff x="360" y="-91440"/>
            <a:chExt cx="10078560" cy="5760360"/>
          </a:xfrm>
        </p:grpSpPr>
        <p:pic>
          <p:nvPicPr>
            <p:cNvPr id="77" name="" descr=""/>
            <p:cNvPicPr/>
            <p:nvPr/>
          </p:nvPicPr>
          <p:blipFill>
            <a:blip r:embed="rId1">
              <a:grayscl/>
              <a:lum contrast="50000"/>
            </a:blip>
            <a:stretch/>
          </p:blipFill>
          <p:spPr>
            <a:xfrm>
              <a:off x="360" y="-91440"/>
              <a:ext cx="10078560" cy="5760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78" name="CustomShape 2"/>
            <p:cNvSpPr/>
            <p:nvPr/>
          </p:nvSpPr>
          <p:spPr>
            <a:xfrm>
              <a:off x="310680" y="41040"/>
              <a:ext cx="3473640" cy="1764360"/>
            </a:xfrm>
            <a:prstGeom prst="rect">
              <a:avLst/>
            </a:prstGeom>
            <a:gradFill rotWithShape="0">
              <a:gsLst>
                <a:gs pos="0">
                  <a:srgbClr val="8c8c8c"/>
                </a:gs>
                <a:gs pos="100000">
                  <a:srgbClr val="4d4d4d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" name="CustomShape 3"/>
          <p:cNvSpPr/>
          <p:nvPr/>
        </p:nvSpPr>
        <p:spPr>
          <a:xfrm>
            <a:off x="548640" y="1232280"/>
            <a:ext cx="9342360" cy="16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0000"/>
                </a:solidFill>
                <a:latin typeface="Calibri"/>
                <a:ea typeface="DejaVu Sans"/>
              </a:rPr>
              <a:t>IAP GLOBAL WEBINAR ON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0000"/>
                </a:solidFill>
                <a:latin typeface="Calibri"/>
                <a:ea typeface="DejaVu Sans"/>
              </a:rPr>
              <a:t>COUNTERING VACCINE HESITANCY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182880" y="2710800"/>
            <a:ext cx="941796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1" lang="en-US" sz="3500" spc="-1" strike="noStrike">
                <a:solidFill>
                  <a:srgbClr val="c9211e"/>
                </a:solidFill>
                <a:latin typeface="Calibri"/>
                <a:ea typeface="DejaVu Sans"/>
              </a:rPr>
              <a:t>Biljana Gjoneska </a:t>
            </a:r>
            <a:endParaRPr b="0" lang="en-US" sz="35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IAP YPL Alumni Steering Committee</a:t>
            </a:r>
            <a:r>
              <a:rPr b="1" lang="en-US" sz="3500" spc="-1" strike="noStrike">
                <a:solidFill>
                  <a:srgbClr val="c9211e"/>
                </a:solidFill>
                <a:latin typeface="Calibri"/>
                <a:ea typeface="DejaVu Sans"/>
              </a:rPr>
              <a:t> </a:t>
            </a:r>
            <a:endParaRPr b="0" lang="en-US" sz="35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Macedonian Academy of Sciences and Arts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040000" y="2834640"/>
            <a:ext cx="4880160" cy="28018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2"/>
          <p:cNvSpPr/>
          <p:nvPr/>
        </p:nvSpPr>
        <p:spPr>
          <a:xfrm>
            <a:off x="144000" y="62640"/>
            <a:ext cx="4880160" cy="28018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3"/>
          <p:cNvSpPr/>
          <p:nvPr/>
        </p:nvSpPr>
        <p:spPr>
          <a:xfrm>
            <a:off x="138960" y="134640"/>
            <a:ext cx="4849200" cy="26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35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3500" spc="-1" strike="noStrike">
                <a:solidFill>
                  <a:srgbClr val="000000"/>
                </a:solidFill>
                <a:latin typeface="Calibri"/>
                <a:ea typeface="DejaVu Sans"/>
              </a:rPr>
              <a:t>IMPROVING VACCINE COMMUNICATION </a:t>
            </a:r>
            <a:endParaRPr b="0" lang="en-US" sz="35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en-US" sz="3500" spc="-1" strike="noStrike">
                <a:solidFill>
                  <a:srgbClr val="000000"/>
                </a:solidFill>
                <a:latin typeface="Calibri"/>
                <a:ea typeface="DejaVu Sans"/>
              </a:rPr>
              <a:t>&amp; </a:t>
            </a:r>
            <a:endParaRPr b="0" lang="en-US" sz="35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en-US" sz="3500" spc="-1" strike="noStrike">
                <a:solidFill>
                  <a:srgbClr val="000000"/>
                </a:solidFill>
                <a:latin typeface="Calibri"/>
                <a:ea typeface="DejaVu Sans"/>
              </a:rPr>
              <a:t>FIGHTING MISINFORMATION</a:t>
            </a:r>
            <a:endParaRPr b="0" lang="en-US" sz="3500" spc="-1" strike="noStrike">
              <a:latin typeface="Calibri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5070960" y="2922840"/>
            <a:ext cx="4849200" cy="155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500" spc="-1" strike="noStrike">
                <a:solidFill>
                  <a:srgbClr val="000000"/>
                </a:solidFill>
                <a:latin typeface="Calibri"/>
                <a:ea typeface="DejaVu Sans"/>
              </a:rPr>
              <a:t>ACTIVE LISTENING APPROACH</a:t>
            </a:r>
            <a:endParaRPr b="0" lang="en-US" sz="3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500" spc="-1" strike="noStrike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5040000" y="4712760"/>
            <a:ext cx="4925160" cy="92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Lewandowsky et al (2021).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The COVID-19 Vaccine Communication Handbook.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 practical guide for improving vaccine communication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and fighting misinformation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5493600" y="1778400"/>
            <a:ext cx="870480" cy="932400"/>
          </a:xfrm>
          <a:prstGeom prst="rect">
            <a:avLst/>
          </a:prstGeom>
          <a:noFill/>
          <a:ln w="1908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5000" spc="-1" strike="noStrike">
                <a:solidFill>
                  <a:srgbClr val="000000"/>
                </a:solidFill>
                <a:latin typeface="Webdings"/>
                <a:ea typeface="Webdings"/>
              </a:rPr>
              <a:t>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6393600" y="1769040"/>
            <a:ext cx="870480" cy="9324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300" spc="-1" strike="noStrike">
                <a:solidFill>
                  <a:srgbClr val="000000"/>
                </a:solidFill>
                <a:latin typeface="Calibri"/>
                <a:ea typeface="Webdings"/>
              </a:rPr>
              <a:t>Ask questions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79" name="CustomShape 8"/>
          <p:cNvSpPr/>
          <p:nvPr/>
        </p:nvSpPr>
        <p:spPr>
          <a:xfrm>
            <a:off x="5493600" y="806400"/>
            <a:ext cx="870480" cy="932400"/>
          </a:xfrm>
          <a:prstGeom prst="rect">
            <a:avLst/>
          </a:prstGeom>
          <a:noFill/>
          <a:ln w="1908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5000" spc="-1" strike="noStrike">
                <a:solidFill>
                  <a:srgbClr val="000000"/>
                </a:solidFill>
                <a:latin typeface="Webdings"/>
                <a:ea typeface="Webdings"/>
              </a:rPr>
              <a:t>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180" name="CustomShape 9"/>
          <p:cNvSpPr/>
          <p:nvPr/>
        </p:nvSpPr>
        <p:spPr>
          <a:xfrm>
            <a:off x="6393600" y="797040"/>
            <a:ext cx="870480" cy="9324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300" spc="-1" strike="noStrike">
                <a:solidFill>
                  <a:srgbClr val="000000"/>
                </a:solidFill>
                <a:latin typeface="Calibri"/>
                <a:ea typeface="Webdings"/>
              </a:rPr>
              <a:t>Assess level of hesitancy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81" name="CustomShape 10"/>
          <p:cNvSpPr/>
          <p:nvPr/>
        </p:nvSpPr>
        <p:spPr>
          <a:xfrm>
            <a:off x="5486400" y="94320"/>
            <a:ext cx="1813680" cy="5911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c9211e"/>
                </a:solidFill>
                <a:latin typeface="Calibri"/>
                <a:ea typeface="Webdings"/>
              </a:rPr>
              <a:t>CHOOSE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c9211e"/>
                </a:solidFill>
                <a:latin typeface="Calibri"/>
                <a:ea typeface="Webdings"/>
              </a:rPr>
              <a:t>YOUR BATTLES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2" name="CustomShape 11"/>
          <p:cNvSpPr/>
          <p:nvPr/>
        </p:nvSpPr>
        <p:spPr>
          <a:xfrm>
            <a:off x="7718400" y="94320"/>
            <a:ext cx="1813680" cy="5911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c9211e"/>
                </a:solidFill>
                <a:latin typeface="Calibri"/>
                <a:ea typeface="Webdings"/>
              </a:rPr>
              <a:t>GO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c9211e"/>
                </a:solidFill>
                <a:latin typeface="Calibri"/>
                <a:ea typeface="Webdings"/>
              </a:rPr>
              <a:t>PRIVATE</a:t>
            </a:r>
            <a:endParaRPr b="0" lang="en-US" sz="1500" spc="-1" strike="noStrike">
              <a:latin typeface="Arial"/>
            </a:endParaRPr>
          </a:p>
        </p:txBody>
      </p:sp>
      <p:grpSp>
        <p:nvGrpSpPr>
          <p:cNvPr id="183" name="Group 12"/>
          <p:cNvGrpSpPr/>
          <p:nvPr/>
        </p:nvGrpSpPr>
        <p:grpSpPr>
          <a:xfrm>
            <a:off x="7725600" y="761040"/>
            <a:ext cx="1770480" cy="1913760"/>
            <a:chOff x="7725600" y="761040"/>
            <a:chExt cx="1770480" cy="1913760"/>
          </a:xfrm>
        </p:grpSpPr>
        <p:sp>
          <p:nvSpPr>
            <p:cNvPr id="184" name="CustomShape 13"/>
            <p:cNvSpPr/>
            <p:nvPr/>
          </p:nvSpPr>
          <p:spPr>
            <a:xfrm>
              <a:off x="7725600" y="770400"/>
              <a:ext cx="870480" cy="93240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5000" spc="-1" strike="noStrike">
                  <a:solidFill>
                    <a:srgbClr val="000000"/>
                  </a:solidFill>
                  <a:latin typeface="Webdings"/>
                  <a:ea typeface="Webdings"/>
                </a:rPr>
                <a:t></a:t>
              </a:r>
              <a:endParaRPr b="0" lang="en-US" sz="5000" spc="-1" strike="noStrike">
                <a:latin typeface="Arial"/>
              </a:endParaRPr>
            </a:p>
          </p:txBody>
        </p:sp>
        <p:sp>
          <p:nvSpPr>
            <p:cNvPr id="185" name="CustomShape 14"/>
            <p:cNvSpPr/>
            <p:nvPr/>
          </p:nvSpPr>
          <p:spPr>
            <a:xfrm>
              <a:off x="8625600" y="761040"/>
              <a:ext cx="870480" cy="93240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300" spc="-1" strike="noStrike">
                  <a:solidFill>
                    <a:srgbClr val="000000"/>
                  </a:solidFill>
                  <a:latin typeface="Calibri"/>
                  <a:ea typeface="Webdings"/>
                </a:rPr>
                <a:t>Accept emotive aspects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186" name="CustomShape 15"/>
            <p:cNvSpPr/>
            <p:nvPr/>
          </p:nvSpPr>
          <p:spPr>
            <a:xfrm>
              <a:off x="8625600" y="1733040"/>
              <a:ext cx="870480" cy="93240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300" spc="-1" strike="noStrike">
                  <a:solidFill>
                    <a:srgbClr val="000000"/>
                  </a:solidFill>
                  <a:latin typeface="Calibri"/>
                  <a:ea typeface="Webdings"/>
                </a:rPr>
                <a:t>Find common ground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187" name="CustomShape 16"/>
            <p:cNvSpPr/>
            <p:nvPr/>
          </p:nvSpPr>
          <p:spPr>
            <a:xfrm>
              <a:off x="7725600" y="1742400"/>
              <a:ext cx="870480" cy="93240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5000" spc="-1" strike="noStrike">
                  <a:solidFill>
                    <a:srgbClr val="000000"/>
                  </a:solidFill>
                  <a:latin typeface="Webdings"/>
                  <a:ea typeface="Webdings"/>
                </a:rPr>
                <a:t>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188" name="Group 17"/>
          <p:cNvGrpSpPr/>
          <p:nvPr/>
        </p:nvGrpSpPr>
        <p:grpSpPr>
          <a:xfrm>
            <a:off x="417600" y="3677040"/>
            <a:ext cx="1770480" cy="1913760"/>
            <a:chOff x="417600" y="3677040"/>
            <a:chExt cx="1770480" cy="1913760"/>
          </a:xfrm>
        </p:grpSpPr>
        <p:sp>
          <p:nvSpPr>
            <p:cNvPr id="189" name="CustomShape 18"/>
            <p:cNvSpPr/>
            <p:nvPr/>
          </p:nvSpPr>
          <p:spPr>
            <a:xfrm>
              <a:off x="417600" y="3686400"/>
              <a:ext cx="870480" cy="93240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5000" spc="-1" strike="noStrike">
                  <a:solidFill>
                    <a:srgbClr val="000000"/>
                  </a:solidFill>
                  <a:latin typeface="Webdings"/>
                  <a:ea typeface="Webdings"/>
                </a:rPr>
                <a:t></a:t>
              </a:r>
              <a:endParaRPr b="0" lang="en-US" sz="5000" spc="-1" strike="noStrike">
                <a:latin typeface="Arial"/>
              </a:endParaRPr>
            </a:p>
          </p:txBody>
        </p:sp>
        <p:sp>
          <p:nvSpPr>
            <p:cNvPr id="190" name="CustomShape 19"/>
            <p:cNvSpPr/>
            <p:nvPr/>
          </p:nvSpPr>
          <p:spPr>
            <a:xfrm>
              <a:off x="1317600" y="3677040"/>
              <a:ext cx="870480" cy="93240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300" spc="-1" strike="noStrike">
                  <a:solidFill>
                    <a:srgbClr val="000000"/>
                  </a:solidFill>
                  <a:latin typeface="Calibri"/>
                  <a:ea typeface="Webdings"/>
                </a:rPr>
                <a:t>State what is true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191" name="CustomShape 20"/>
            <p:cNvSpPr/>
            <p:nvPr/>
          </p:nvSpPr>
          <p:spPr>
            <a:xfrm>
              <a:off x="1317600" y="4649040"/>
              <a:ext cx="870480" cy="93240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300" spc="-1" strike="noStrike">
                  <a:solidFill>
                    <a:srgbClr val="000000"/>
                  </a:solidFill>
                  <a:latin typeface="Calibri"/>
                  <a:ea typeface="Webdings"/>
                </a:rPr>
                <a:t>Ask for source of info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192" name="CustomShape 21"/>
            <p:cNvSpPr/>
            <p:nvPr/>
          </p:nvSpPr>
          <p:spPr>
            <a:xfrm>
              <a:off x="417600" y="4658400"/>
              <a:ext cx="870480" cy="93240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5000" spc="-1" strike="noStrike">
                  <a:solidFill>
                    <a:srgbClr val="000000"/>
                  </a:solidFill>
                  <a:latin typeface="Webdings"/>
                  <a:ea typeface="Webdings"/>
                </a:rPr>
                <a:t></a:t>
              </a:r>
              <a:endParaRPr b="0" lang="en-US" sz="5000" spc="-1" strike="noStrike">
                <a:latin typeface="Arial"/>
              </a:endParaRPr>
            </a:p>
          </p:txBody>
        </p:sp>
      </p:grpSp>
      <p:sp>
        <p:nvSpPr>
          <p:cNvPr id="193" name="CustomShape 22"/>
          <p:cNvSpPr/>
          <p:nvPr/>
        </p:nvSpPr>
        <p:spPr>
          <a:xfrm>
            <a:off x="374400" y="3010320"/>
            <a:ext cx="1813680" cy="5911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c9211e"/>
                </a:solidFill>
                <a:latin typeface="Calibri"/>
                <a:ea typeface="Webdings"/>
              </a:rPr>
              <a:t>TAKE IT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c9211e"/>
                </a:solidFill>
                <a:latin typeface="Calibri"/>
                <a:ea typeface="Webdings"/>
              </a:rPr>
              <a:t>STEP BY STEP</a:t>
            </a:r>
            <a:endParaRPr b="0" lang="en-US" sz="1500" spc="-1" strike="noStrike">
              <a:latin typeface="Arial"/>
            </a:endParaRPr>
          </a:p>
        </p:txBody>
      </p:sp>
      <p:grpSp>
        <p:nvGrpSpPr>
          <p:cNvPr id="194" name="Group 23"/>
          <p:cNvGrpSpPr/>
          <p:nvPr/>
        </p:nvGrpSpPr>
        <p:grpSpPr>
          <a:xfrm>
            <a:off x="2685600" y="3677040"/>
            <a:ext cx="1770480" cy="1913760"/>
            <a:chOff x="2685600" y="3677040"/>
            <a:chExt cx="1770480" cy="1913760"/>
          </a:xfrm>
        </p:grpSpPr>
        <p:sp>
          <p:nvSpPr>
            <p:cNvPr id="195" name="CustomShape 24"/>
            <p:cNvSpPr/>
            <p:nvPr/>
          </p:nvSpPr>
          <p:spPr>
            <a:xfrm>
              <a:off x="2685600" y="3686400"/>
              <a:ext cx="870480" cy="93240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5000" spc="-1" strike="noStrike">
                  <a:solidFill>
                    <a:srgbClr val="000000"/>
                  </a:solidFill>
                  <a:latin typeface="Webdings"/>
                  <a:ea typeface="Webdings"/>
                </a:rPr>
                <a:t></a:t>
              </a:r>
              <a:endParaRPr b="0" lang="en-US" sz="5000" spc="-1" strike="noStrike">
                <a:latin typeface="Arial"/>
              </a:endParaRPr>
            </a:p>
          </p:txBody>
        </p:sp>
        <p:sp>
          <p:nvSpPr>
            <p:cNvPr id="196" name="CustomShape 25"/>
            <p:cNvSpPr/>
            <p:nvPr/>
          </p:nvSpPr>
          <p:spPr>
            <a:xfrm>
              <a:off x="3585600" y="3677040"/>
              <a:ext cx="870480" cy="93240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300" spc="-1" strike="noStrike">
                  <a:solidFill>
                    <a:srgbClr val="000000"/>
                  </a:solidFill>
                  <a:latin typeface="Calibri"/>
                  <a:ea typeface="Webdings"/>
                </a:rPr>
                <a:t>Don’t overload with info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197" name="CustomShape 26"/>
            <p:cNvSpPr/>
            <p:nvPr/>
          </p:nvSpPr>
          <p:spPr>
            <a:xfrm>
              <a:off x="3585600" y="4649040"/>
              <a:ext cx="870480" cy="93240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300" spc="-1" strike="noStrike">
                  <a:solidFill>
                    <a:srgbClr val="000000"/>
                  </a:solidFill>
                  <a:latin typeface="Calibri"/>
                  <a:ea typeface="Webdings"/>
                </a:rPr>
                <a:t>Refer to experts</a:t>
              </a:r>
              <a:endParaRPr b="0" lang="en-US" sz="1300" spc="-1" strike="noStrike">
                <a:latin typeface="Arial"/>
              </a:endParaRPr>
            </a:p>
          </p:txBody>
        </p:sp>
        <p:sp>
          <p:nvSpPr>
            <p:cNvPr id="198" name="CustomShape 27"/>
            <p:cNvSpPr/>
            <p:nvPr/>
          </p:nvSpPr>
          <p:spPr>
            <a:xfrm>
              <a:off x="2685600" y="4658400"/>
              <a:ext cx="870480" cy="93240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5000" spc="-1" strike="noStrike">
                  <a:solidFill>
                    <a:srgbClr val="000000"/>
                  </a:solidFill>
                  <a:latin typeface="Webdings"/>
                  <a:ea typeface="Webdings"/>
                </a:rPr>
                <a:t></a:t>
              </a:r>
              <a:endParaRPr b="0" lang="en-US" sz="5000" spc="-1" strike="noStrike">
                <a:latin typeface="Arial"/>
              </a:endParaRPr>
            </a:p>
          </p:txBody>
        </p:sp>
      </p:grpSp>
      <p:sp>
        <p:nvSpPr>
          <p:cNvPr id="199" name="CustomShape 28"/>
          <p:cNvSpPr/>
          <p:nvPr/>
        </p:nvSpPr>
        <p:spPr>
          <a:xfrm>
            <a:off x="2678400" y="3010320"/>
            <a:ext cx="1813680" cy="5911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c9211e"/>
                </a:solidFill>
                <a:latin typeface="Calibri"/>
                <a:ea typeface="Webdings"/>
              </a:rPr>
              <a:t>ESTABLISH LEGITIMACY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"/>
          <p:cNvGrpSpPr/>
          <p:nvPr/>
        </p:nvGrpSpPr>
        <p:grpSpPr>
          <a:xfrm>
            <a:off x="2014560" y="554400"/>
            <a:ext cx="5795280" cy="4479840"/>
            <a:chOff x="2014560" y="554400"/>
            <a:chExt cx="5795280" cy="4479840"/>
          </a:xfrm>
        </p:grpSpPr>
        <p:sp>
          <p:nvSpPr>
            <p:cNvPr id="201" name="CustomShape 2"/>
            <p:cNvSpPr/>
            <p:nvPr/>
          </p:nvSpPr>
          <p:spPr>
            <a:xfrm>
              <a:off x="2014560" y="565200"/>
              <a:ext cx="996480" cy="106272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0" spc="-1" strike="noStrike">
                  <a:solidFill>
                    <a:srgbClr val="000000"/>
                  </a:solidFill>
                  <a:latin typeface="Webdings"/>
                  <a:ea typeface="Webdings"/>
                </a:rPr>
                <a:t></a:t>
              </a:r>
              <a:endParaRPr b="0" lang="en-US" sz="7000" spc="-1" strike="noStrike">
                <a:latin typeface="Arial"/>
              </a:endParaRPr>
            </a:p>
          </p:txBody>
        </p:sp>
        <p:sp>
          <p:nvSpPr>
            <p:cNvPr id="202" name="CustomShape 3"/>
            <p:cNvSpPr/>
            <p:nvPr/>
          </p:nvSpPr>
          <p:spPr>
            <a:xfrm>
              <a:off x="3044880" y="554400"/>
              <a:ext cx="4764960" cy="106308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Webdings"/>
                </a:rPr>
                <a:t>TAILOR THE MESSAGE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03" name="CustomShape 4"/>
            <p:cNvSpPr/>
            <p:nvPr/>
          </p:nvSpPr>
          <p:spPr>
            <a:xfrm>
              <a:off x="3044880" y="1662480"/>
              <a:ext cx="4764960" cy="106308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Webdings"/>
                </a:rPr>
                <a:t>EXPLAIN HOW INTERNET WORKS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04" name="CustomShape 5"/>
            <p:cNvSpPr/>
            <p:nvPr/>
          </p:nvSpPr>
          <p:spPr>
            <a:xfrm>
              <a:off x="2014560" y="1673280"/>
              <a:ext cx="996480" cy="106272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0" spc="-1" strike="noStrike">
                  <a:solidFill>
                    <a:srgbClr val="000000"/>
                  </a:solidFill>
                  <a:latin typeface="Webdings"/>
                  <a:ea typeface="Webdings"/>
                </a:rPr>
                <a:t></a:t>
              </a:r>
              <a:endParaRPr b="0" lang="en-US" sz="7000" spc="-1" strike="noStrike">
                <a:latin typeface="Arial"/>
              </a:endParaRPr>
            </a:p>
          </p:txBody>
        </p:sp>
        <p:sp>
          <p:nvSpPr>
            <p:cNvPr id="205" name="CustomShape 6"/>
            <p:cNvSpPr/>
            <p:nvPr/>
          </p:nvSpPr>
          <p:spPr>
            <a:xfrm>
              <a:off x="2014560" y="2863080"/>
              <a:ext cx="996480" cy="106308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0" spc="-1" strike="noStrike">
                  <a:solidFill>
                    <a:srgbClr val="000000"/>
                  </a:solidFill>
                  <a:latin typeface="Webdings"/>
                  <a:ea typeface="Webdings"/>
                </a:rPr>
                <a:t></a:t>
              </a:r>
              <a:endParaRPr b="0" lang="en-US" sz="7000" spc="-1" strike="noStrike">
                <a:latin typeface="Arial"/>
              </a:endParaRPr>
            </a:p>
          </p:txBody>
        </p:sp>
        <p:sp>
          <p:nvSpPr>
            <p:cNvPr id="206" name="CustomShape 7"/>
            <p:cNvSpPr/>
            <p:nvPr/>
          </p:nvSpPr>
          <p:spPr>
            <a:xfrm>
              <a:off x="3044880" y="2852640"/>
              <a:ext cx="4764960" cy="106272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Webdings"/>
                </a:rPr>
                <a:t>HELP UNDERSTAND 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000000"/>
                  </a:solidFill>
                  <a:latin typeface="Calibri"/>
                  <a:ea typeface="Webdings"/>
                </a:rPr>
                <a:t>STATISTICAL INFORMATION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07" name="CustomShape 8"/>
            <p:cNvSpPr/>
            <p:nvPr/>
          </p:nvSpPr>
          <p:spPr>
            <a:xfrm>
              <a:off x="3044880" y="3960720"/>
              <a:ext cx="4764960" cy="106272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c9211e"/>
                  </a:solidFill>
                  <a:latin typeface="Calibri"/>
                  <a:ea typeface="Webdings"/>
                </a:rPr>
                <a:t>PRACTICE INOCULATION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08" name="CustomShape 9"/>
            <p:cNvSpPr/>
            <p:nvPr/>
          </p:nvSpPr>
          <p:spPr>
            <a:xfrm>
              <a:off x="2014560" y="3971160"/>
              <a:ext cx="996480" cy="1063080"/>
            </a:xfrm>
            <a:prstGeom prst="rect">
              <a:avLst/>
            </a:prstGeom>
            <a:noFill/>
            <a:ln w="19080">
              <a:solidFill>
                <a:srgbClr val="c9211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360" rIns="99360" tIns="54360" bIns="543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0" spc="-1" strike="noStrike">
                  <a:solidFill>
                    <a:srgbClr val="c9211e"/>
                  </a:solidFill>
                  <a:latin typeface="Webdings"/>
                  <a:ea typeface="Webdings"/>
                </a:rPr>
                <a:t></a:t>
              </a:r>
              <a:endParaRPr b="0" lang="en-US" sz="7000" spc="-1" strike="noStrike">
                <a:latin typeface="Arial"/>
              </a:endParaRPr>
            </a:p>
          </p:txBody>
        </p:sp>
      </p:grpSp>
      <p:sp>
        <p:nvSpPr>
          <p:cNvPr id="209" name="CustomShape 10"/>
          <p:cNvSpPr/>
          <p:nvPr/>
        </p:nvSpPr>
        <p:spPr>
          <a:xfrm>
            <a:off x="2448000" y="5000760"/>
            <a:ext cx="4925160" cy="92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Lewandowsky et al (2021).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The COVID-19 Vaccine Communication Handbook. 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 practical guide for improving vaccine communication and fighting misinformation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0" name="CustomShape 11"/>
          <p:cNvSpPr/>
          <p:nvPr/>
        </p:nvSpPr>
        <p:spPr>
          <a:xfrm>
            <a:off x="1692720" y="19440"/>
            <a:ext cx="65361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COUNTERING VACCINE HESITANCY</a:t>
            </a:r>
            <a:endParaRPr b="1" lang="en-US" sz="2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" descr=""/>
          <p:cNvPicPr/>
          <p:nvPr/>
        </p:nvPicPr>
        <p:blipFill>
          <a:blip r:embed="rId1"/>
          <a:srcRect l="508" t="23617" r="75932" b="15092"/>
          <a:stretch/>
        </p:blipFill>
        <p:spPr>
          <a:xfrm>
            <a:off x="564120" y="961200"/>
            <a:ext cx="1011600" cy="1479600"/>
          </a:xfrm>
          <a:prstGeom prst="rect">
            <a:avLst/>
          </a:prstGeom>
          <a:ln>
            <a:noFill/>
          </a:ln>
        </p:spPr>
      </p:pic>
      <p:pic>
        <p:nvPicPr>
          <p:cNvPr id="212" name="" descr=""/>
          <p:cNvPicPr/>
          <p:nvPr/>
        </p:nvPicPr>
        <p:blipFill>
          <a:blip r:embed="rId2"/>
          <a:srcRect l="0" t="18777" r="75026" b="16703"/>
          <a:stretch/>
        </p:blipFill>
        <p:spPr>
          <a:xfrm>
            <a:off x="598320" y="4023360"/>
            <a:ext cx="1053000" cy="1529280"/>
          </a:xfrm>
          <a:prstGeom prst="rect">
            <a:avLst/>
          </a:prstGeom>
          <a:ln>
            <a:noFill/>
          </a:ln>
        </p:spPr>
      </p:pic>
      <p:pic>
        <p:nvPicPr>
          <p:cNvPr id="213" name="" descr=""/>
          <p:cNvPicPr/>
          <p:nvPr/>
        </p:nvPicPr>
        <p:blipFill>
          <a:blip r:embed="rId3"/>
          <a:srcRect l="0" t="20388" r="75026" b="19927"/>
          <a:stretch/>
        </p:blipFill>
        <p:spPr>
          <a:xfrm>
            <a:off x="564120" y="2560320"/>
            <a:ext cx="1056240" cy="1418400"/>
          </a:xfrm>
          <a:prstGeom prst="rect">
            <a:avLst/>
          </a:prstGeom>
          <a:ln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1540800" y="2721240"/>
            <a:ext cx="2010600" cy="151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eb613d"/>
                </a:solidFill>
                <a:latin typeface="Calibri"/>
                <a:ea typeface="DejaVu Sans"/>
              </a:rPr>
              <a:t>CONSPIRACY THEORIES IN AND ABOUT EUROPE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Andreas Önnerfors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Uppsala University, SE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André Krouwel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Vrije University, NL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Nebojša Blanuša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University of Zagreb, CR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576800" y="868680"/>
            <a:ext cx="2024280" cy="17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94bd5e"/>
                </a:solidFill>
                <a:latin typeface="Calibri"/>
                <a:ea typeface="DejaVu Sans"/>
              </a:rPr>
              <a:t>ROUTLEDGE HANDBOOK OF CONSPIRACY THEORIES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Peter Knight,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University of Manchester, UK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Michael Butter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University of Tübingen, DE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Anthony Lantian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Paris Nanterre, FR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Michael J. Wood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University of Manchester, UK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1540800" y="4200480"/>
            <a:ext cx="1935720" cy="13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47b8b8"/>
                </a:solidFill>
                <a:latin typeface="Calibri"/>
                <a:ea typeface="DejaVu Sans"/>
              </a:rPr>
              <a:t>CONSPIRACY THEORIES IN EASTERN EUROPE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Corneliu Pintilescu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Romanian Academy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of Sciences, RO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André Krouwel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Vrije University, NL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108000" y="914400"/>
            <a:ext cx="364680" cy="4662360"/>
          </a:xfrm>
          <a:prstGeom prst="rect">
            <a:avLst/>
          </a:prstGeom>
          <a:solidFill>
            <a:srgbClr val="666666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U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C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OST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COMPACT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4"/>
          <a:stretch/>
        </p:blipFill>
        <p:spPr>
          <a:xfrm>
            <a:off x="7647840" y="918720"/>
            <a:ext cx="1645920" cy="819720"/>
          </a:xfrm>
          <a:prstGeom prst="rect">
            <a:avLst/>
          </a:prstGeom>
          <a:ln>
            <a:noFill/>
          </a:ln>
        </p:spPr>
      </p:pic>
      <p:pic>
        <p:nvPicPr>
          <p:cNvPr id="219" name="" descr=""/>
          <p:cNvPicPr/>
          <p:nvPr/>
        </p:nvPicPr>
        <p:blipFill>
          <a:blip r:embed="rId5"/>
          <a:srcRect l="27010" t="-1957" r="25901" b="0"/>
          <a:stretch/>
        </p:blipFill>
        <p:spPr>
          <a:xfrm>
            <a:off x="7451280" y="2931120"/>
            <a:ext cx="1990440" cy="1093320"/>
          </a:xfrm>
          <a:prstGeom prst="rect">
            <a:avLst/>
          </a:prstGeom>
          <a:ln>
            <a:noFill/>
          </a:ln>
        </p:spPr>
      </p:pic>
      <p:sp>
        <p:nvSpPr>
          <p:cNvPr id="220" name="CustomShape 5"/>
          <p:cNvSpPr/>
          <p:nvPr/>
        </p:nvSpPr>
        <p:spPr>
          <a:xfrm>
            <a:off x="7464960" y="1681920"/>
            <a:ext cx="2102040" cy="13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IAP PRESIDENCY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IAP SECRETARIAT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Peter McGrath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Muthoni Kareithi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Sabina Caris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Giovanni Ortolani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7467840" y="3705840"/>
            <a:ext cx="2215080" cy="198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ALUMNI STEERING COMMITTEE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Juan Carlos Nuñez-Enriquez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Atiya Mosam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Jaifred Lopez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Suraj Bhattarai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Dipendra Khatiwada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Mary Ashinyo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Omary Chillo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Taopheeq Rabiu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6"/>
          <a:srcRect l="809" t="22803" r="70544" b="70751"/>
          <a:stretch/>
        </p:blipFill>
        <p:spPr>
          <a:xfrm>
            <a:off x="4303440" y="2114640"/>
            <a:ext cx="2336760" cy="294840"/>
          </a:xfrm>
          <a:prstGeom prst="rect">
            <a:avLst/>
          </a:prstGeom>
          <a:ln w="19080">
            <a:solidFill>
              <a:srgbClr val="3465a4"/>
            </a:solidFill>
            <a:round/>
          </a:ln>
        </p:spPr>
      </p:pic>
      <p:pic>
        <p:nvPicPr>
          <p:cNvPr id="223" name="" descr=""/>
          <p:cNvPicPr/>
          <p:nvPr/>
        </p:nvPicPr>
        <p:blipFill>
          <a:blip r:embed="rId7"/>
          <a:srcRect l="8516" t="34094" r="52482" b="56220"/>
          <a:stretch/>
        </p:blipFill>
        <p:spPr>
          <a:xfrm>
            <a:off x="4309200" y="986400"/>
            <a:ext cx="2320560" cy="322920"/>
          </a:xfrm>
          <a:prstGeom prst="rect">
            <a:avLst/>
          </a:prstGeom>
          <a:ln>
            <a:noFill/>
          </a:ln>
        </p:spPr>
      </p:pic>
      <p:sp>
        <p:nvSpPr>
          <p:cNvPr id="224" name="CustomShape 7"/>
          <p:cNvSpPr/>
          <p:nvPr/>
        </p:nvSpPr>
        <p:spPr>
          <a:xfrm>
            <a:off x="4246560" y="1276560"/>
            <a:ext cx="2376360" cy="8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Investigating the links between cultural values and belief in conspiracy theories: The key roles of collectivism and masculinity.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5" name="CustomShape 8"/>
          <p:cNvSpPr/>
          <p:nvPr/>
        </p:nvSpPr>
        <p:spPr>
          <a:xfrm>
            <a:off x="4261680" y="2374560"/>
            <a:ext cx="2376360" cy="318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Conspiracy Mentality and Political Orientation across 23 countries 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(under review)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Roland Imhoff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Jais Adam-Troian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Karen M. Douglas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Olivier Klein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Michal Bilewicz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Aleksandra Cichocka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Jan-Willem van Prooijen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Robbie M. Sutton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Andre Krouwel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Iris Žeželj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Jasna Milošević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Giuseppina Porciello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Maria Serena Panasiti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Michael Schepisi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6" name="CustomShape 9"/>
          <p:cNvSpPr/>
          <p:nvPr/>
        </p:nvSpPr>
        <p:spPr>
          <a:xfrm>
            <a:off x="562320" y="914400"/>
            <a:ext cx="2983320" cy="465732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10"/>
          <p:cNvSpPr/>
          <p:nvPr/>
        </p:nvSpPr>
        <p:spPr>
          <a:xfrm>
            <a:off x="7406640" y="914400"/>
            <a:ext cx="2565720" cy="465732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1"/>
          <p:cNvSpPr/>
          <p:nvPr/>
        </p:nvSpPr>
        <p:spPr>
          <a:xfrm>
            <a:off x="4222800" y="914400"/>
            <a:ext cx="2487240" cy="465732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12"/>
          <p:cNvSpPr/>
          <p:nvPr/>
        </p:nvSpPr>
        <p:spPr>
          <a:xfrm>
            <a:off x="512640" y="80640"/>
            <a:ext cx="9433440" cy="757800"/>
          </a:xfrm>
          <a:prstGeom prst="rect">
            <a:avLst/>
          </a:prstGeom>
          <a:solidFill>
            <a:srgbClr val="66666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noAutofit/>
          </a:bodyPr>
          <a:p>
            <a:pPr algn="ctr">
              <a:lnSpc>
                <a:spcPct val="100000"/>
              </a:lnSpc>
            </a:pPr>
            <a:r>
              <a:rPr b="1" lang="en-US" sz="3500" spc="-1" strike="noStrike">
                <a:solidFill>
                  <a:srgbClr val="ff0000"/>
                </a:solidFill>
                <a:latin typeface="Calibri"/>
                <a:ea typeface="DejaVu Sans"/>
              </a:rPr>
              <a:t>SPECIAL THANKS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230" name="CustomShape 13"/>
          <p:cNvSpPr/>
          <p:nvPr/>
        </p:nvSpPr>
        <p:spPr>
          <a:xfrm>
            <a:off x="3780000" y="914400"/>
            <a:ext cx="364680" cy="4662360"/>
          </a:xfrm>
          <a:prstGeom prst="rect">
            <a:avLst/>
          </a:prstGeom>
          <a:solidFill>
            <a:srgbClr val="666666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PICOM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PROJECT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1" name="CustomShape 14"/>
          <p:cNvSpPr/>
          <p:nvPr/>
        </p:nvSpPr>
        <p:spPr>
          <a:xfrm>
            <a:off x="6948000" y="914400"/>
            <a:ext cx="364680" cy="4662360"/>
          </a:xfrm>
          <a:prstGeom prst="rect">
            <a:avLst/>
          </a:prstGeom>
          <a:solidFill>
            <a:srgbClr val="666666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IAP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YPL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ALUMNI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1958040" y="579240"/>
            <a:ext cx="6197040" cy="475920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0" y="-69120"/>
            <a:ext cx="10078920" cy="6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VACCINE HESITANCY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CONCEPTUAL MODEL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0" y="5252400"/>
            <a:ext cx="10040760" cy="41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Dubé, E., Laberge, C., Guay, M., Bramadat, P., Roy, R., &amp; Bettinger, J. A. (2013).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Vaccine hesitancy: An overview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Human vaccines &amp; immunotherapeutics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 9(8), 1763-1773.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1958040" y="579240"/>
            <a:ext cx="6197040" cy="475920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44000" y="-69120"/>
            <a:ext cx="10078920" cy="6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c9211e"/>
                </a:solidFill>
                <a:latin typeface="Calibri"/>
                <a:ea typeface="DejaVu Sans"/>
              </a:rPr>
              <a:t>VACCINE HESITANCY IN TIME OF COVID-19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c9211e"/>
                </a:solidFill>
                <a:latin typeface="Calibri"/>
                <a:ea typeface="DejaVu Sans"/>
              </a:rPr>
              <a:t>ADAPTED CONCEPTUAL MODEL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524760" y="3931920"/>
            <a:ext cx="3149280" cy="1116000"/>
          </a:xfrm>
          <a:custGeom>
            <a:avLst/>
            <a:gdLst/>
            <a:ahLst/>
            <a:rect l="l" t="t" r="r" b="b"/>
            <a:pathLst>
              <a:path w="8753" h="3105">
                <a:moveTo>
                  <a:pt x="8752" y="1034"/>
                </a:moveTo>
                <a:lnTo>
                  <a:pt x="8752" y="3104"/>
                </a:lnTo>
                <a:lnTo>
                  <a:pt x="0" y="3104"/>
                </a:lnTo>
                <a:lnTo>
                  <a:pt x="0" y="1034"/>
                </a:lnTo>
                <a:lnTo>
                  <a:pt x="4036" y="1034"/>
                </a:lnTo>
                <a:lnTo>
                  <a:pt x="4036" y="707"/>
                </a:lnTo>
                <a:lnTo>
                  <a:pt x="3615" y="707"/>
                </a:lnTo>
                <a:lnTo>
                  <a:pt x="4376" y="0"/>
                </a:lnTo>
                <a:lnTo>
                  <a:pt x="5137" y="707"/>
                </a:lnTo>
                <a:lnTo>
                  <a:pt x="4715" y="707"/>
                </a:lnTo>
                <a:lnTo>
                  <a:pt x="4715" y="1034"/>
                </a:lnTo>
                <a:lnTo>
                  <a:pt x="8752" y="1034"/>
                </a:lnTo>
              </a:path>
            </a:pathLst>
          </a:custGeom>
          <a:solidFill>
            <a:srgbClr val="de998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3"/>
          <p:cNvSpPr/>
          <p:nvPr/>
        </p:nvSpPr>
        <p:spPr>
          <a:xfrm>
            <a:off x="3589200" y="4389120"/>
            <a:ext cx="3022200" cy="53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Communication &amp; Media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INFODEMIC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4663440" y="3383280"/>
            <a:ext cx="821880" cy="27324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5"/>
          <p:cNvSpPr/>
          <p:nvPr/>
        </p:nvSpPr>
        <p:spPr>
          <a:xfrm>
            <a:off x="3840480" y="3510720"/>
            <a:ext cx="731520" cy="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6"/>
          <p:cNvSpPr/>
          <p:nvPr/>
        </p:nvSpPr>
        <p:spPr>
          <a:xfrm>
            <a:off x="2103120" y="2067120"/>
            <a:ext cx="1553400" cy="1863720"/>
          </a:xfrm>
          <a:custGeom>
            <a:avLst/>
            <a:gdLst/>
            <a:ahLst/>
            <a:rect l="l" t="t" r="r" b="b"/>
            <a:pathLst>
              <a:path w="4320" h="5182">
                <a:moveTo>
                  <a:pt x="0" y="0"/>
                </a:moveTo>
                <a:lnTo>
                  <a:pt x="2879" y="0"/>
                </a:lnTo>
                <a:lnTo>
                  <a:pt x="2879" y="2230"/>
                </a:lnTo>
                <a:lnTo>
                  <a:pt x="3109" y="2230"/>
                </a:lnTo>
                <a:lnTo>
                  <a:pt x="3109" y="1452"/>
                </a:lnTo>
                <a:lnTo>
                  <a:pt x="4319" y="2590"/>
                </a:lnTo>
                <a:lnTo>
                  <a:pt x="3109" y="3728"/>
                </a:lnTo>
                <a:lnTo>
                  <a:pt x="3109" y="2950"/>
                </a:lnTo>
                <a:lnTo>
                  <a:pt x="2879" y="2950"/>
                </a:lnTo>
                <a:lnTo>
                  <a:pt x="2879" y="5181"/>
                </a:lnTo>
                <a:lnTo>
                  <a:pt x="0" y="5181"/>
                </a:lnTo>
                <a:lnTo>
                  <a:pt x="0" y="0"/>
                </a:lnTo>
              </a:path>
            </a:pathLst>
          </a:custGeom>
          <a:solidFill>
            <a:srgbClr val="de998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7"/>
          <p:cNvSpPr/>
          <p:nvPr/>
        </p:nvSpPr>
        <p:spPr>
          <a:xfrm rot="10800000">
            <a:off x="6423840" y="2066400"/>
            <a:ext cx="1622880" cy="1863720"/>
          </a:xfrm>
          <a:custGeom>
            <a:avLst/>
            <a:gdLst/>
            <a:ahLst/>
            <a:rect l="l" t="t" r="r" b="b"/>
            <a:pathLst>
              <a:path w="4513" h="5182">
                <a:moveTo>
                  <a:pt x="0" y="0"/>
                </a:moveTo>
                <a:lnTo>
                  <a:pt x="3008" y="0"/>
                </a:lnTo>
                <a:lnTo>
                  <a:pt x="3008" y="2230"/>
                </a:lnTo>
                <a:lnTo>
                  <a:pt x="3247" y="2230"/>
                </a:lnTo>
                <a:lnTo>
                  <a:pt x="3247" y="1452"/>
                </a:lnTo>
                <a:lnTo>
                  <a:pt x="4512" y="2590"/>
                </a:lnTo>
                <a:lnTo>
                  <a:pt x="3247" y="3728"/>
                </a:lnTo>
                <a:lnTo>
                  <a:pt x="3247" y="2950"/>
                </a:lnTo>
                <a:lnTo>
                  <a:pt x="3008" y="2950"/>
                </a:lnTo>
                <a:lnTo>
                  <a:pt x="3008" y="5181"/>
                </a:lnTo>
                <a:lnTo>
                  <a:pt x="0" y="5181"/>
                </a:lnTo>
                <a:lnTo>
                  <a:pt x="0" y="0"/>
                </a:lnTo>
              </a:path>
            </a:pathLst>
          </a:custGeom>
          <a:solidFill>
            <a:srgbClr val="de998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8"/>
          <p:cNvSpPr/>
          <p:nvPr/>
        </p:nvSpPr>
        <p:spPr>
          <a:xfrm>
            <a:off x="2138400" y="2121480"/>
            <a:ext cx="986040" cy="180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Public Health &amp;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IDENTITY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POLITICS </a:t>
            </a:r>
            <a:endParaRPr b="0" lang="en-US" sz="1500" spc="-1" strike="noStrike">
              <a:latin typeface="Arial"/>
            </a:endParaRPr>
          </a:p>
        </p:txBody>
      </p:sp>
      <p:grpSp>
        <p:nvGrpSpPr>
          <p:cNvPr id="93" name="Group 9"/>
          <p:cNvGrpSpPr/>
          <p:nvPr/>
        </p:nvGrpSpPr>
        <p:grpSpPr>
          <a:xfrm>
            <a:off x="2504520" y="1131840"/>
            <a:ext cx="4503960" cy="3597120"/>
            <a:chOff x="2504520" y="1131840"/>
            <a:chExt cx="4503960" cy="3597120"/>
          </a:xfrm>
        </p:grpSpPr>
        <p:sp>
          <p:nvSpPr>
            <p:cNvPr id="94" name="CustomShape 10"/>
            <p:cNvSpPr/>
            <p:nvPr/>
          </p:nvSpPr>
          <p:spPr>
            <a:xfrm>
              <a:off x="2504520" y="1455480"/>
              <a:ext cx="90360" cy="181800"/>
            </a:xfrm>
            <a:custGeom>
              <a:avLst/>
              <a:gdLst/>
              <a:ahLst/>
              <a:rect l="l" t="t" r="r" b="b"/>
              <a:pathLst>
                <a:path w="256" h="510">
                  <a:moveTo>
                    <a:pt x="63" y="509"/>
                  </a:moveTo>
                  <a:lnTo>
                    <a:pt x="63" y="127"/>
                  </a:lnTo>
                  <a:lnTo>
                    <a:pt x="0" y="127"/>
                  </a:lnTo>
                  <a:lnTo>
                    <a:pt x="127" y="0"/>
                  </a:lnTo>
                  <a:lnTo>
                    <a:pt x="255" y="127"/>
                  </a:lnTo>
                  <a:lnTo>
                    <a:pt x="191" y="127"/>
                  </a:lnTo>
                  <a:lnTo>
                    <a:pt x="191" y="509"/>
                  </a:lnTo>
                  <a:lnTo>
                    <a:pt x="63" y="509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CustomShape 11"/>
            <p:cNvSpPr/>
            <p:nvPr/>
          </p:nvSpPr>
          <p:spPr>
            <a:xfrm rot="10800000">
              <a:off x="2505960" y="1168920"/>
              <a:ext cx="90360" cy="181800"/>
            </a:xfrm>
            <a:custGeom>
              <a:avLst/>
              <a:gdLst/>
              <a:ahLst/>
              <a:rect l="l" t="t" r="r" b="b"/>
              <a:pathLst>
                <a:path w="256" h="510">
                  <a:moveTo>
                    <a:pt x="63" y="509"/>
                  </a:moveTo>
                  <a:lnTo>
                    <a:pt x="63" y="127"/>
                  </a:lnTo>
                  <a:lnTo>
                    <a:pt x="0" y="127"/>
                  </a:lnTo>
                  <a:lnTo>
                    <a:pt x="127" y="0"/>
                  </a:lnTo>
                  <a:lnTo>
                    <a:pt x="255" y="127"/>
                  </a:lnTo>
                  <a:lnTo>
                    <a:pt x="191" y="127"/>
                  </a:lnTo>
                  <a:lnTo>
                    <a:pt x="191" y="509"/>
                  </a:lnTo>
                  <a:lnTo>
                    <a:pt x="63" y="509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12"/>
            <p:cNvSpPr/>
            <p:nvPr/>
          </p:nvSpPr>
          <p:spPr>
            <a:xfrm rot="10800000">
              <a:off x="4269960" y="1168920"/>
              <a:ext cx="90360" cy="181800"/>
            </a:xfrm>
            <a:custGeom>
              <a:avLst/>
              <a:gdLst/>
              <a:ahLst/>
              <a:rect l="l" t="t" r="r" b="b"/>
              <a:pathLst>
                <a:path w="256" h="510">
                  <a:moveTo>
                    <a:pt x="63" y="509"/>
                  </a:moveTo>
                  <a:lnTo>
                    <a:pt x="63" y="127"/>
                  </a:lnTo>
                  <a:lnTo>
                    <a:pt x="0" y="127"/>
                  </a:lnTo>
                  <a:lnTo>
                    <a:pt x="127" y="0"/>
                  </a:lnTo>
                  <a:lnTo>
                    <a:pt x="255" y="127"/>
                  </a:lnTo>
                  <a:lnTo>
                    <a:pt x="191" y="127"/>
                  </a:lnTo>
                  <a:lnTo>
                    <a:pt x="191" y="509"/>
                  </a:lnTo>
                  <a:lnTo>
                    <a:pt x="63" y="509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CustomShape 13"/>
            <p:cNvSpPr/>
            <p:nvPr/>
          </p:nvSpPr>
          <p:spPr>
            <a:xfrm rot="10800000">
              <a:off x="5205960" y="1492920"/>
              <a:ext cx="90360" cy="181800"/>
            </a:xfrm>
            <a:custGeom>
              <a:avLst/>
              <a:gdLst/>
              <a:ahLst/>
              <a:rect l="l" t="t" r="r" b="b"/>
              <a:pathLst>
                <a:path w="256" h="510">
                  <a:moveTo>
                    <a:pt x="63" y="509"/>
                  </a:moveTo>
                  <a:lnTo>
                    <a:pt x="63" y="127"/>
                  </a:lnTo>
                  <a:lnTo>
                    <a:pt x="0" y="127"/>
                  </a:lnTo>
                  <a:lnTo>
                    <a:pt x="127" y="0"/>
                  </a:lnTo>
                  <a:lnTo>
                    <a:pt x="255" y="127"/>
                  </a:lnTo>
                  <a:lnTo>
                    <a:pt x="191" y="127"/>
                  </a:lnTo>
                  <a:lnTo>
                    <a:pt x="191" y="509"/>
                  </a:lnTo>
                  <a:lnTo>
                    <a:pt x="63" y="509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CustomShape 14"/>
            <p:cNvSpPr/>
            <p:nvPr/>
          </p:nvSpPr>
          <p:spPr>
            <a:xfrm>
              <a:off x="5204880" y="1131840"/>
              <a:ext cx="90360" cy="181800"/>
            </a:xfrm>
            <a:custGeom>
              <a:avLst/>
              <a:gdLst/>
              <a:ahLst/>
              <a:rect l="l" t="t" r="r" b="b"/>
              <a:pathLst>
                <a:path w="256" h="510">
                  <a:moveTo>
                    <a:pt x="63" y="509"/>
                  </a:moveTo>
                  <a:lnTo>
                    <a:pt x="63" y="127"/>
                  </a:lnTo>
                  <a:lnTo>
                    <a:pt x="0" y="127"/>
                  </a:lnTo>
                  <a:lnTo>
                    <a:pt x="127" y="0"/>
                  </a:lnTo>
                  <a:lnTo>
                    <a:pt x="255" y="127"/>
                  </a:lnTo>
                  <a:lnTo>
                    <a:pt x="191" y="127"/>
                  </a:lnTo>
                  <a:lnTo>
                    <a:pt x="191" y="509"/>
                  </a:lnTo>
                  <a:lnTo>
                    <a:pt x="63" y="509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CustomShape 15"/>
            <p:cNvSpPr/>
            <p:nvPr/>
          </p:nvSpPr>
          <p:spPr>
            <a:xfrm rot="10800000">
              <a:off x="6070320" y="1313280"/>
              <a:ext cx="90360" cy="181800"/>
            </a:xfrm>
            <a:custGeom>
              <a:avLst/>
              <a:gdLst/>
              <a:ahLst/>
              <a:rect l="l" t="t" r="r" b="b"/>
              <a:pathLst>
                <a:path w="256" h="510">
                  <a:moveTo>
                    <a:pt x="63" y="509"/>
                  </a:moveTo>
                  <a:lnTo>
                    <a:pt x="63" y="127"/>
                  </a:lnTo>
                  <a:lnTo>
                    <a:pt x="0" y="127"/>
                  </a:lnTo>
                  <a:lnTo>
                    <a:pt x="127" y="0"/>
                  </a:lnTo>
                  <a:lnTo>
                    <a:pt x="255" y="127"/>
                  </a:lnTo>
                  <a:lnTo>
                    <a:pt x="191" y="127"/>
                  </a:lnTo>
                  <a:lnTo>
                    <a:pt x="191" y="509"/>
                  </a:lnTo>
                  <a:lnTo>
                    <a:pt x="63" y="509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CustomShape 16"/>
            <p:cNvSpPr/>
            <p:nvPr/>
          </p:nvSpPr>
          <p:spPr>
            <a:xfrm>
              <a:off x="3187440" y="4206240"/>
              <a:ext cx="365040" cy="342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1" lang="en-US" sz="1000" spc="-1" strike="noStrike">
                  <a:solidFill>
                    <a:srgbClr val="c9211e"/>
                  </a:solidFill>
                  <a:latin typeface="Calibri"/>
                  <a:ea typeface="DejaVu Sans"/>
                </a:rPr>
                <a:t>Dis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101" name="CustomShape 17"/>
            <p:cNvSpPr/>
            <p:nvPr/>
          </p:nvSpPr>
          <p:spPr>
            <a:xfrm>
              <a:off x="6643440" y="4386600"/>
              <a:ext cx="365040" cy="342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1" lang="en-US" sz="1000" spc="-1" strike="noStrike">
                  <a:solidFill>
                    <a:srgbClr val="c9211e"/>
                  </a:solidFill>
                  <a:latin typeface="Calibri"/>
                  <a:ea typeface="DejaVu Sans"/>
                </a:rPr>
                <a:t>Dis</a:t>
              </a:r>
              <a:endParaRPr b="0" lang="en-US" sz="1000" spc="-1" strike="noStrike">
                <a:latin typeface="Arial"/>
              </a:endParaRPr>
            </a:p>
          </p:txBody>
        </p:sp>
      </p:grpSp>
      <p:sp>
        <p:nvSpPr>
          <p:cNvPr id="102" name="CustomShape 18"/>
          <p:cNvSpPr/>
          <p:nvPr/>
        </p:nvSpPr>
        <p:spPr>
          <a:xfrm>
            <a:off x="3187440" y="2226600"/>
            <a:ext cx="36504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000" spc="-1" strike="noStrike">
                <a:solidFill>
                  <a:srgbClr val="c9211e"/>
                </a:solidFill>
                <a:latin typeface="Calibri"/>
                <a:ea typeface="DejaVu Sans"/>
              </a:rPr>
              <a:t>Dis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3" name="CustomShape 19"/>
          <p:cNvSpPr/>
          <p:nvPr/>
        </p:nvSpPr>
        <p:spPr>
          <a:xfrm>
            <a:off x="6643440" y="2154960"/>
            <a:ext cx="36504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000" spc="-1" strike="noStrike">
                <a:solidFill>
                  <a:srgbClr val="c9211e"/>
                </a:solidFill>
                <a:latin typeface="Calibri"/>
                <a:ea typeface="DejaVu Sans"/>
              </a:rPr>
              <a:t>Dis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4" name="CustomShape 20"/>
          <p:cNvSpPr/>
          <p:nvPr/>
        </p:nvSpPr>
        <p:spPr>
          <a:xfrm>
            <a:off x="2160000" y="5274720"/>
            <a:ext cx="59774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BASED UPON: Dubé, E., Laberge, C., Guay, M., Bramadat, P., Roy, R., &amp; Bettinger, J. A. (2013).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Vaccine hesitancy: An overview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Human vaccines &amp; immunotherapeutics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 9(8), 1763-1773.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5" name="CustomShape 21"/>
          <p:cNvSpPr/>
          <p:nvPr/>
        </p:nvSpPr>
        <p:spPr>
          <a:xfrm>
            <a:off x="6819120" y="2119680"/>
            <a:ext cx="1370880" cy="17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Health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science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POPULISM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Distrust in medical authorities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513600" y="38880"/>
            <a:ext cx="6565320" cy="6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c9211e"/>
                </a:solidFill>
                <a:latin typeface="Calibri"/>
                <a:ea typeface="DejaVu Sans"/>
              </a:rPr>
              <a:t>VACCINE HESITANCY IN TIME OF COVID-19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103120" y="2067120"/>
            <a:ext cx="1553400" cy="1863720"/>
          </a:xfrm>
          <a:custGeom>
            <a:avLst/>
            <a:gdLst/>
            <a:ahLst/>
            <a:rect l="l" t="t" r="r" b="b"/>
            <a:pathLst>
              <a:path w="4320" h="5182">
                <a:moveTo>
                  <a:pt x="0" y="0"/>
                </a:moveTo>
                <a:lnTo>
                  <a:pt x="2879" y="0"/>
                </a:lnTo>
                <a:lnTo>
                  <a:pt x="2879" y="2230"/>
                </a:lnTo>
                <a:lnTo>
                  <a:pt x="3109" y="2230"/>
                </a:lnTo>
                <a:lnTo>
                  <a:pt x="3109" y="1452"/>
                </a:lnTo>
                <a:lnTo>
                  <a:pt x="4319" y="2590"/>
                </a:lnTo>
                <a:lnTo>
                  <a:pt x="3109" y="3728"/>
                </a:lnTo>
                <a:lnTo>
                  <a:pt x="3109" y="2950"/>
                </a:lnTo>
                <a:lnTo>
                  <a:pt x="2879" y="2950"/>
                </a:lnTo>
                <a:lnTo>
                  <a:pt x="2879" y="5181"/>
                </a:lnTo>
                <a:lnTo>
                  <a:pt x="0" y="5181"/>
                </a:lnTo>
                <a:lnTo>
                  <a:pt x="0" y="0"/>
                </a:lnTo>
              </a:path>
            </a:pathLst>
          </a:custGeom>
          <a:solidFill>
            <a:srgbClr val="de998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3"/>
          <p:cNvSpPr/>
          <p:nvPr/>
        </p:nvSpPr>
        <p:spPr>
          <a:xfrm>
            <a:off x="2138400" y="2265480"/>
            <a:ext cx="986040" cy="1107000"/>
          </a:xfrm>
          <a:prstGeom prst="rect">
            <a:avLst/>
          </a:prstGeom>
          <a:solidFill>
            <a:srgbClr val="de998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Public Health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&amp; IDENTITY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POLITICS</a:t>
            </a:r>
            <a:endParaRPr b="0" lang="en-US" sz="15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3755880" y="565560"/>
            <a:ext cx="6220800" cy="3498840"/>
          </a:xfrm>
          <a:prstGeom prst="rect">
            <a:avLst/>
          </a:prstGeom>
          <a:ln w="38160">
            <a:solidFill>
              <a:srgbClr val="ff0000"/>
            </a:solidFill>
            <a:round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0" t="9970" r="0" b="50089"/>
          <a:stretch/>
        </p:blipFill>
        <p:spPr>
          <a:xfrm>
            <a:off x="3857040" y="4192560"/>
            <a:ext cx="6217200" cy="1395720"/>
          </a:xfrm>
          <a:prstGeom prst="rect">
            <a:avLst/>
          </a:prstGeom>
          <a:ln>
            <a:noFill/>
          </a:ln>
        </p:spPr>
      </p:pic>
      <p:sp>
        <p:nvSpPr>
          <p:cNvPr id="111" name="CustomShape 4"/>
          <p:cNvSpPr/>
          <p:nvPr/>
        </p:nvSpPr>
        <p:spPr>
          <a:xfrm>
            <a:off x="-113760" y="3939120"/>
            <a:ext cx="4008960" cy="152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Van Bavel, J. J., Cichocka, A., Capraro, V., Sjåstad, H., </a:t>
            </a:r>
            <a:endParaRPr b="0" lang="en-US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Nezlek, J. B., Alfano, M., ...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Gjoneska B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.,... &amp; Zwaan, R. </a:t>
            </a:r>
            <a:endParaRPr b="0" lang="en-US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National identity predicts public health support during a global pandemic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Nature communications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(under review)</a:t>
            </a:r>
            <a:endParaRPr b="0" lang="en-US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Van Bavel, J. J., Baicker, K., Boggio, P. S., Capraro, </a:t>
            </a:r>
            <a:endParaRPr b="0" lang="en-US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V., Cichocka, A., Cikara, M., ... &amp; Willer, R. (2020). </a:t>
            </a:r>
            <a:endParaRPr b="0" lang="en-US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Using social and behavioural science to support COVID-19 pandemic response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Nature human behaviour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 4(5), 460-471.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 rot="10800000">
            <a:off x="6423840" y="2066400"/>
            <a:ext cx="1622880" cy="1863720"/>
          </a:xfrm>
          <a:custGeom>
            <a:avLst/>
            <a:gdLst/>
            <a:ahLst/>
            <a:rect l="l" t="t" r="r" b="b"/>
            <a:pathLst>
              <a:path w="4513" h="5182">
                <a:moveTo>
                  <a:pt x="0" y="0"/>
                </a:moveTo>
                <a:lnTo>
                  <a:pt x="3008" y="0"/>
                </a:lnTo>
                <a:lnTo>
                  <a:pt x="3008" y="2230"/>
                </a:lnTo>
                <a:lnTo>
                  <a:pt x="3247" y="2230"/>
                </a:lnTo>
                <a:lnTo>
                  <a:pt x="3247" y="1452"/>
                </a:lnTo>
                <a:lnTo>
                  <a:pt x="4512" y="2590"/>
                </a:lnTo>
                <a:lnTo>
                  <a:pt x="3247" y="3728"/>
                </a:lnTo>
                <a:lnTo>
                  <a:pt x="3247" y="2950"/>
                </a:lnTo>
                <a:lnTo>
                  <a:pt x="3008" y="2950"/>
                </a:lnTo>
                <a:lnTo>
                  <a:pt x="3008" y="5181"/>
                </a:lnTo>
                <a:lnTo>
                  <a:pt x="0" y="5181"/>
                </a:lnTo>
                <a:lnTo>
                  <a:pt x="0" y="0"/>
                </a:lnTo>
              </a:path>
            </a:pathLst>
          </a:custGeom>
          <a:solidFill>
            <a:srgbClr val="de998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2"/>
          <p:cNvSpPr/>
          <p:nvPr/>
        </p:nvSpPr>
        <p:spPr>
          <a:xfrm>
            <a:off x="6309360" y="4095360"/>
            <a:ext cx="3635640" cy="15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Finkel, E. J., Bail, C. A., Cikara, M., Ditto, P. H., Iyengar, S., Klar, S., ... &amp; Druckman, J. N. (2020). 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Political sectarianism in America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Science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 370(6516), 533-536.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Mede, N. G., &amp; Schäfer, M. S. (2020). 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Science-related populism: Conceptualizing populist demands toward science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Public Understanding of Science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 29(5), 473-491.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-122400" y="38880"/>
            <a:ext cx="6565320" cy="6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c9211e"/>
                </a:solidFill>
                <a:latin typeface="Calibri"/>
                <a:ea typeface="DejaVu Sans"/>
              </a:rPr>
              <a:t>VACCINE HESITANCY IN TIME OF COVID-19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6819120" y="2119680"/>
            <a:ext cx="1370880" cy="17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Health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science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POPULISM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Distrust in medical authorities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457200" y="1318320"/>
            <a:ext cx="996480" cy="1062720"/>
          </a:xfrm>
          <a:prstGeom prst="rect">
            <a:avLst/>
          </a:prstGeom>
          <a:noFill/>
          <a:ln w="1908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7000" spc="-1" strike="noStrike">
                <a:solidFill>
                  <a:srgbClr val="c9211e"/>
                </a:solidFill>
                <a:latin typeface="Webdings"/>
                <a:ea typeface="Webdings"/>
              </a:rPr>
              <a:t></a:t>
            </a:r>
            <a:endParaRPr b="0" lang="en-US" sz="7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1487520" y="1307520"/>
            <a:ext cx="4764960" cy="10630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Webdings"/>
              </a:rPr>
              <a:t>MEDICAL ACADEMIC ELITES</a:t>
            </a:r>
            <a:endParaRPr b="0" lang="en-US" sz="2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118" name="CustomShape 7"/>
          <p:cNvSpPr/>
          <p:nvPr/>
        </p:nvSpPr>
        <p:spPr>
          <a:xfrm>
            <a:off x="1487520" y="3459600"/>
            <a:ext cx="4764960" cy="10630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Webdings"/>
              </a:rPr>
              <a:t>ORDINARY PEOPLE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9" name="CustomShape 8"/>
          <p:cNvSpPr/>
          <p:nvPr/>
        </p:nvSpPr>
        <p:spPr>
          <a:xfrm>
            <a:off x="457200" y="3470400"/>
            <a:ext cx="996480" cy="10627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7000" spc="-1" strike="noStrike">
                <a:solidFill>
                  <a:srgbClr val="000000"/>
                </a:solidFill>
                <a:latin typeface="Webdings"/>
                <a:ea typeface="Webdings"/>
              </a:rPr>
              <a:t></a:t>
            </a:r>
            <a:endParaRPr b="0" lang="en-US" sz="7000" spc="-1" strike="noStrike">
              <a:latin typeface="Arial"/>
            </a:endParaRPr>
          </a:p>
        </p:txBody>
      </p:sp>
      <p:sp>
        <p:nvSpPr>
          <p:cNvPr id="120" name="CustomShape 9"/>
          <p:cNvSpPr/>
          <p:nvPr/>
        </p:nvSpPr>
        <p:spPr>
          <a:xfrm>
            <a:off x="1737360" y="2471040"/>
            <a:ext cx="4022640" cy="85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TRUTH-SPEAKING SOVEREIGNTY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DECISION MAKING SOVEREIGNTY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1" name="CustomShape 10"/>
          <p:cNvSpPr/>
          <p:nvPr/>
        </p:nvSpPr>
        <p:spPr>
          <a:xfrm>
            <a:off x="1665360" y="2443320"/>
            <a:ext cx="129600" cy="371160"/>
          </a:xfrm>
          <a:custGeom>
            <a:avLst/>
            <a:gdLst/>
            <a:ahLst/>
            <a:rect l="l" t="t" r="r" b="b"/>
            <a:pathLst>
              <a:path w="364" h="1035">
                <a:moveTo>
                  <a:pt x="90" y="1034"/>
                </a:moveTo>
                <a:lnTo>
                  <a:pt x="90" y="258"/>
                </a:lnTo>
                <a:lnTo>
                  <a:pt x="0" y="258"/>
                </a:lnTo>
                <a:lnTo>
                  <a:pt x="181" y="0"/>
                </a:lnTo>
                <a:lnTo>
                  <a:pt x="363" y="258"/>
                </a:lnTo>
                <a:lnTo>
                  <a:pt x="272" y="258"/>
                </a:lnTo>
                <a:lnTo>
                  <a:pt x="272" y="1034"/>
                </a:lnTo>
                <a:lnTo>
                  <a:pt x="90" y="1034"/>
                </a:lnTo>
              </a:path>
            </a:pathLst>
          </a:custGeom>
          <a:solidFill>
            <a:srgbClr val="c9211e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11"/>
          <p:cNvSpPr/>
          <p:nvPr/>
        </p:nvSpPr>
        <p:spPr>
          <a:xfrm>
            <a:off x="1665720" y="2875320"/>
            <a:ext cx="129600" cy="371160"/>
          </a:xfrm>
          <a:custGeom>
            <a:avLst/>
            <a:gdLst/>
            <a:ahLst/>
            <a:rect l="l" t="t" r="r" b="b"/>
            <a:pathLst>
              <a:path w="364" h="1035">
                <a:moveTo>
                  <a:pt x="90" y="1034"/>
                </a:moveTo>
                <a:lnTo>
                  <a:pt x="90" y="258"/>
                </a:lnTo>
                <a:lnTo>
                  <a:pt x="0" y="258"/>
                </a:lnTo>
                <a:lnTo>
                  <a:pt x="181" y="0"/>
                </a:lnTo>
                <a:lnTo>
                  <a:pt x="363" y="258"/>
                </a:lnTo>
                <a:lnTo>
                  <a:pt x="272" y="258"/>
                </a:lnTo>
                <a:lnTo>
                  <a:pt x="272" y="1034"/>
                </a:lnTo>
                <a:lnTo>
                  <a:pt x="90" y="1034"/>
                </a:lnTo>
              </a:path>
            </a:pathLst>
          </a:custGeom>
          <a:solidFill>
            <a:srgbClr val="c9211e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12"/>
          <p:cNvSpPr/>
          <p:nvPr/>
        </p:nvSpPr>
        <p:spPr>
          <a:xfrm rot="10800000">
            <a:off x="5806080" y="2443680"/>
            <a:ext cx="129600" cy="371160"/>
          </a:xfrm>
          <a:custGeom>
            <a:avLst/>
            <a:gdLst/>
            <a:ahLst/>
            <a:rect l="l" t="t" r="r" b="b"/>
            <a:pathLst>
              <a:path w="364" h="1035">
                <a:moveTo>
                  <a:pt x="90" y="1034"/>
                </a:moveTo>
                <a:lnTo>
                  <a:pt x="90" y="258"/>
                </a:lnTo>
                <a:lnTo>
                  <a:pt x="0" y="258"/>
                </a:lnTo>
                <a:lnTo>
                  <a:pt x="181" y="0"/>
                </a:lnTo>
                <a:lnTo>
                  <a:pt x="363" y="258"/>
                </a:lnTo>
                <a:lnTo>
                  <a:pt x="272" y="258"/>
                </a:lnTo>
                <a:lnTo>
                  <a:pt x="272" y="1034"/>
                </a:lnTo>
                <a:lnTo>
                  <a:pt x="90" y="1034"/>
                </a:lnTo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13"/>
          <p:cNvSpPr/>
          <p:nvPr/>
        </p:nvSpPr>
        <p:spPr>
          <a:xfrm rot="10800000">
            <a:off x="5806080" y="2875680"/>
            <a:ext cx="129600" cy="371160"/>
          </a:xfrm>
          <a:custGeom>
            <a:avLst/>
            <a:gdLst/>
            <a:ahLst/>
            <a:rect l="l" t="t" r="r" b="b"/>
            <a:pathLst>
              <a:path w="364" h="1035">
                <a:moveTo>
                  <a:pt x="90" y="1034"/>
                </a:moveTo>
                <a:lnTo>
                  <a:pt x="90" y="258"/>
                </a:lnTo>
                <a:lnTo>
                  <a:pt x="0" y="258"/>
                </a:lnTo>
                <a:lnTo>
                  <a:pt x="181" y="0"/>
                </a:lnTo>
                <a:lnTo>
                  <a:pt x="363" y="258"/>
                </a:lnTo>
                <a:lnTo>
                  <a:pt x="272" y="258"/>
                </a:lnTo>
                <a:lnTo>
                  <a:pt x="272" y="1034"/>
                </a:lnTo>
                <a:lnTo>
                  <a:pt x="90" y="1034"/>
                </a:lnTo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14"/>
          <p:cNvSpPr/>
          <p:nvPr/>
        </p:nvSpPr>
        <p:spPr>
          <a:xfrm>
            <a:off x="6309360" y="42480"/>
            <a:ext cx="3771360" cy="15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I</a:t>
            </a:r>
            <a:r>
              <a:rPr b="0" lang="en-U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AP Working Group for “Improving scientific input to global policymaking”. (2019). </a:t>
            </a:r>
            <a:r>
              <a:rPr b="1" lang="en-U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Merit-based academies in the 21st century: A think Piece.</a:t>
            </a:r>
            <a:r>
              <a:rPr b="0" lang="en-U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 </a:t>
            </a:r>
            <a:r>
              <a:rPr b="0" i="1" lang="en-U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IAP.</a:t>
            </a: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Gjoneska, B.</a:t>
            </a:r>
            <a:r>
              <a:rPr b="0" lang="en-U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, Camacho Toro, R., Simic, N., Solymosi, K., Abu Douleh, A., Chies Santos, A.,.. Jambrak, A. (2020). </a:t>
            </a:r>
            <a:r>
              <a:rPr b="1" lang="en-U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S.O.S. Booklet for global young scholars: Facing the scientific and ethical challenges of the modern age.</a:t>
            </a:r>
            <a:r>
              <a:rPr b="0" lang="en-US" sz="1200" spc="-1" strike="noStrike">
                <a:solidFill>
                  <a:srgbClr val="c9211e"/>
                </a:solidFill>
                <a:latin typeface="Calibri"/>
                <a:ea typeface="DejaVu Sans"/>
              </a:rPr>
              <a:t> GYA/IAP Young Researchers Leadership Workshop in the Framework of the World Science Forum 2019.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74880"/>
            <a:ext cx="10078920" cy="6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VACCINE HESITANCY IN TIME OF COVID-19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27" name="Group 2"/>
          <p:cNvGrpSpPr/>
          <p:nvPr/>
        </p:nvGrpSpPr>
        <p:grpSpPr>
          <a:xfrm>
            <a:off x="3524760" y="3931920"/>
            <a:ext cx="3149280" cy="1116000"/>
            <a:chOff x="3524760" y="3931920"/>
            <a:chExt cx="3149280" cy="1116000"/>
          </a:xfrm>
        </p:grpSpPr>
        <p:sp>
          <p:nvSpPr>
            <p:cNvPr id="128" name="CustomShape 3"/>
            <p:cNvSpPr/>
            <p:nvPr/>
          </p:nvSpPr>
          <p:spPr>
            <a:xfrm>
              <a:off x="3524760" y="3931920"/>
              <a:ext cx="3149280" cy="1116000"/>
            </a:xfrm>
            <a:custGeom>
              <a:avLst/>
              <a:gdLst/>
              <a:ahLst/>
              <a:rect l="l" t="t" r="r" b="b"/>
              <a:pathLst>
                <a:path w="8753" h="3105">
                  <a:moveTo>
                    <a:pt x="8752" y="1034"/>
                  </a:moveTo>
                  <a:lnTo>
                    <a:pt x="8752" y="3104"/>
                  </a:lnTo>
                  <a:lnTo>
                    <a:pt x="0" y="3104"/>
                  </a:lnTo>
                  <a:lnTo>
                    <a:pt x="0" y="1034"/>
                  </a:lnTo>
                  <a:lnTo>
                    <a:pt x="4036" y="1034"/>
                  </a:lnTo>
                  <a:lnTo>
                    <a:pt x="4036" y="707"/>
                  </a:lnTo>
                  <a:lnTo>
                    <a:pt x="3615" y="707"/>
                  </a:lnTo>
                  <a:lnTo>
                    <a:pt x="4376" y="0"/>
                  </a:lnTo>
                  <a:lnTo>
                    <a:pt x="5137" y="707"/>
                  </a:lnTo>
                  <a:lnTo>
                    <a:pt x="4715" y="707"/>
                  </a:lnTo>
                  <a:lnTo>
                    <a:pt x="4715" y="1034"/>
                  </a:lnTo>
                  <a:lnTo>
                    <a:pt x="8752" y="1034"/>
                  </a:lnTo>
                </a:path>
              </a:pathLst>
            </a:custGeom>
            <a:solidFill>
              <a:srgbClr val="de9986"/>
            </a:solidFill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CustomShape 4"/>
            <p:cNvSpPr/>
            <p:nvPr/>
          </p:nvSpPr>
          <p:spPr>
            <a:xfrm>
              <a:off x="3596400" y="4401720"/>
              <a:ext cx="3022200" cy="443520"/>
            </a:xfrm>
            <a:prstGeom prst="rect">
              <a:avLst/>
            </a:prstGeom>
            <a:solidFill>
              <a:srgbClr val="de998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5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MEDIA ECOSYSTEM</a:t>
              </a:r>
              <a:endParaRPr b="0" lang="en-US" sz="1500" spc="-1" strike="noStrike">
                <a:latin typeface="Arial"/>
              </a:endParaRPr>
            </a:p>
          </p:txBody>
        </p:sp>
      </p:grpSp>
      <p:grpSp>
        <p:nvGrpSpPr>
          <p:cNvPr id="130" name="Group 5"/>
          <p:cNvGrpSpPr/>
          <p:nvPr/>
        </p:nvGrpSpPr>
        <p:grpSpPr>
          <a:xfrm>
            <a:off x="199080" y="941040"/>
            <a:ext cx="9871560" cy="583920"/>
            <a:chOff x="199080" y="941040"/>
            <a:chExt cx="9871560" cy="583920"/>
          </a:xfrm>
        </p:grpSpPr>
        <p:sp>
          <p:nvSpPr>
            <p:cNvPr id="131" name="CustomShape 6"/>
            <p:cNvSpPr/>
            <p:nvPr/>
          </p:nvSpPr>
          <p:spPr>
            <a:xfrm>
              <a:off x="199080" y="941040"/>
              <a:ext cx="1711800" cy="487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25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CONTENT</a:t>
              </a:r>
              <a:endParaRPr b="0" lang="en-US" sz="2500" spc="-1" strike="noStrike">
                <a:latin typeface="Arial"/>
              </a:endParaRPr>
            </a:p>
          </p:txBody>
        </p:sp>
        <p:sp>
          <p:nvSpPr>
            <p:cNvPr id="132" name="CustomShape 7"/>
            <p:cNvSpPr/>
            <p:nvPr/>
          </p:nvSpPr>
          <p:spPr>
            <a:xfrm>
              <a:off x="8280000" y="941040"/>
              <a:ext cx="1790640" cy="446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25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INTENTION</a:t>
              </a:r>
              <a:endParaRPr b="0" lang="en-US" sz="2500" spc="-1" strike="noStrike">
                <a:latin typeface="Arial"/>
              </a:endParaRPr>
            </a:p>
          </p:txBody>
        </p:sp>
        <p:sp>
          <p:nvSpPr>
            <p:cNvPr id="133" name="Line 8"/>
            <p:cNvSpPr/>
            <p:nvPr/>
          </p:nvSpPr>
          <p:spPr>
            <a:xfrm>
              <a:off x="3602880" y="1276200"/>
              <a:ext cx="360" cy="232920"/>
            </a:xfrm>
            <a:prstGeom prst="line">
              <a:avLst/>
            </a:prstGeom>
            <a:ln w="367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Line 9"/>
            <p:cNvSpPr/>
            <p:nvPr/>
          </p:nvSpPr>
          <p:spPr>
            <a:xfrm>
              <a:off x="6410520" y="1292040"/>
              <a:ext cx="360" cy="232920"/>
            </a:xfrm>
            <a:prstGeom prst="line">
              <a:avLst/>
            </a:prstGeom>
            <a:ln w="367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10"/>
            <p:cNvSpPr/>
            <p:nvPr/>
          </p:nvSpPr>
          <p:spPr>
            <a:xfrm>
              <a:off x="2844720" y="941040"/>
              <a:ext cx="1549800" cy="446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    </a:t>
              </a:r>
              <a:r>
                <a:rPr b="0" lang="en-US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FALSE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36" name="CustomShape 11"/>
            <p:cNvSpPr/>
            <p:nvPr/>
          </p:nvSpPr>
          <p:spPr>
            <a:xfrm>
              <a:off x="5832720" y="941400"/>
              <a:ext cx="1549800" cy="446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DAMAGING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37" name="Line 12"/>
            <p:cNvSpPr/>
            <p:nvPr/>
          </p:nvSpPr>
          <p:spPr>
            <a:xfrm>
              <a:off x="1836000" y="1300320"/>
              <a:ext cx="6450480" cy="360"/>
            </a:xfrm>
            <a:prstGeom prst="line">
              <a:avLst/>
            </a:prstGeom>
            <a:ln w="367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8" name="CustomShape 13"/>
          <p:cNvSpPr/>
          <p:nvPr/>
        </p:nvSpPr>
        <p:spPr>
          <a:xfrm>
            <a:off x="3657600" y="2615760"/>
            <a:ext cx="2833560" cy="1288440"/>
          </a:xfrm>
          <a:prstGeom prst="rect">
            <a:avLst/>
          </a:prstGeom>
          <a:solidFill>
            <a:srgbClr val="de998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14"/>
          <p:cNvSpPr/>
          <p:nvPr/>
        </p:nvSpPr>
        <p:spPr>
          <a:xfrm>
            <a:off x="3693600" y="2769480"/>
            <a:ext cx="2742120" cy="1044720"/>
          </a:xfrm>
          <a:prstGeom prst="rect">
            <a:avLst/>
          </a:prstGeom>
          <a:solidFill>
            <a:srgbClr val="de998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INFORMATION DISORDER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&amp;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VACCINE HESITANCY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140" name="CustomShape 15"/>
          <p:cNvSpPr/>
          <p:nvPr/>
        </p:nvSpPr>
        <p:spPr>
          <a:xfrm>
            <a:off x="91440" y="5140080"/>
            <a:ext cx="9874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Wardle, C., &amp; Derakhshan, H. (2018). 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Thinking about ‘information disorder’: formats of misinformation, disinformation, and mal-information.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Ireton, Cherilyn; Posetti, Julie.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Journalism ‘fake news’ &amp; disinformation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 Paris: UNESCO, 43-54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41" name="CustomShape 16"/>
          <p:cNvSpPr/>
          <p:nvPr/>
        </p:nvSpPr>
        <p:spPr>
          <a:xfrm>
            <a:off x="3657600" y="1607760"/>
            <a:ext cx="4705560" cy="860040"/>
          </a:xfrm>
          <a:prstGeom prst="rect">
            <a:avLst/>
          </a:prstGeom>
          <a:solidFill>
            <a:srgbClr val="b3b3b3">
              <a:alpha val="50000"/>
            </a:srgbClr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7"/>
          <p:cNvSpPr/>
          <p:nvPr/>
        </p:nvSpPr>
        <p:spPr>
          <a:xfrm>
            <a:off x="1800000" y="1607760"/>
            <a:ext cx="4599720" cy="860040"/>
          </a:xfrm>
          <a:prstGeom prst="rect">
            <a:avLst/>
          </a:prstGeom>
          <a:solidFill>
            <a:srgbClr val="b3b3b3">
              <a:alpha val="50000"/>
            </a:srgbClr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8"/>
          <p:cNvSpPr/>
          <p:nvPr/>
        </p:nvSpPr>
        <p:spPr>
          <a:xfrm>
            <a:off x="1800000" y="1650240"/>
            <a:ext cx="1856520" cy="7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MISINFORMATION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Inaccuracies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144" name="CustomShape 19"/>
          <p:cNvSpPr/>
          <p:nvPr/>
        </p:nvSpPr>
        <p:spPr>
          <a:xfrm>
            <a:off x="4068000" y="1614600"/>
            <a:ext cx="1856520" cy="91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c9211e"/>
                </a:solidFill>
                <a:latin typeface="Calibri"/>
                <a:ea typeface="DejaVu Sans"/>
              </a:rPr>
              <a:t>DISINFORMATION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c9211e"/>
                </a:solidFill>
                <a:latin typeface="Calibri"/>
                <a:ea typeface="DejaVu Sans"/>
              </a:rPr>
              <a:t>Fake news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c9211e"/>
                </a:solidFill>
                <a:latin typeface="Calibri"/>
                <a:ea typeface="DejaVu Sans"/>
              </a:rPr>
              <a:t>Conspiracy theories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145" name="CustomShape 20"/>
          <p:cNvSpPr/>
          <p:nvPr/>
        </p:nvSpPr>
        <p:spPr>
          <a:xfrm>
            <a:off x="6444000" y="1650960"/>
            <a:ext cx="1856520" cy="7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MALINFORMATION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Hate speech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341520" y="1547640"/>
            <a:ext cx="3458520" cy="3023640"/>
          </a:xfrm>
          <a:custGeom>
            <a:avLst/>
            <a:gdLst/>
            <a:ahLst/>
            <a:rect l="l" t="t" r="r" b="b"/>
            <a:pathLst>
              <a:path w="7802" h="6002">
                <a:moveTo>
                  <a:pt x="0" y="0"/>
                </a:moveTo>
                <a:lnTo>
                  <a:pt x="5849" y="0"/>
                </a:lnTo>
                <a:lnTo>
                  <a:pt x="7801" y="3000"/>
                </a:lnTo>
                <a:lnTo>
                  <a:pt x="5849" y="6001"/>
                </a:lnTo>
                <a:lnTo>
                  <a:pt x="0" y="6001"/>
                </a:lnTo>
                <a:lnTo>
                  <a:pt x="1951" y="3000"/>
                </a:lnTo>
                <a:lnTo>
                  <a:pt x="0" y="0"/>
                </a:lnTo>
              </a:path>
            </a:pathLst>
          </a:custGeom>
          <a:solidFill>
            <a:srgbClr val="f6ddc5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EPISTEMIC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Understanding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one’s environment</a:t>
            </a:r>
            <a:r>
              <a:rPr b="1" lang="en-US" sz="15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Arial Black"/>
                <a:ea typeface="DejaVu Sans"/>
              </a:rPr>
              <a:t>   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6212160" y="1547640"/>
            <a:ext cx="3181320" cy="3023640"/>
          </a:xfrm>
          <a:custGeom>
            <a:avLst/>
            <a:gdLst/>
            <a:ahLst/>
            <a:rect l="l" t="t" r="r" b="b"/>
            <a:pathLst>
              <a:path w="7802" h="6002">
                <a:moveTo>
                  <a:pt x="0" y="0"/>
                </a:moveTo>
                <a:lnTo>
                  <a:pt x="5849" y="0"/>
                </a:lnTo>
                <a:lnTo>
                  <a:pt x="7801" y="3000"/>
                </a:lnTo>
                <a:lnTo>
                  <a:pt x="5849" y="6001"/>
                </a:lnTo>
                <a:lnTo>
                  <a:pt x="0" y="6001"/>
                </a:lnTo>
                <a:lnTo>
                  <a:pt x="1951" y="3000"/>
                </a:lnTo>
                <a:lnTo>
                  <a:pt x="0" y="0"/>
                </a:lnTo>
              </a:path>
            </a:pathLst>
          </a:custGeom>
          <a:solidFill>
            <a:srgbClr val="b3b3b3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SOCIAL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Maintaining a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positive image of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oneself &amp; ingroup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ffffff"/>
                </a:solidFill>
                <a:latin typeface="Arial Black"/>
                <a:ea typeface="DejaVu Sans"/>
              </a:rPr>
              <a:t> 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182880" y="85680"/>
            <a:ext cx="9780480" cy="125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CONSPIRACY THEORIES &amp; VACCINE HESITANCY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PSYCHOLOGICAL FACTORS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503640" y="-46800"/>
            <a:ext cx="906804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c7243a"/>
                </a:solidFill>
                <a:latin typeface="Arial"/>
                <a:ea typeface="DejaVu Sans"/>
              </a:rPr>
              <a:t> 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676080" y="1547640"/>
            <a:ext cx="3243960" cy="3023640"/>
          </a:xfrm>
          <a:custGeom>
            <a:avLst/>
            <a:gdLst/>
            <a:ahLst/>
            <a:rect l="l" t="t" r="r" b="b"/>
            <a:pathLst>
              <a:path w="7601" h="6002">
                <a:moveTo>
                  <a:pt x="0" y="0"/>
                </a:moveTo>
                <a:lnTo>
                  <a:pt x="5699" y="0"/>
                </a:lnTo>
                <a:lnTo>
                  <a:pt x="7600" y="3000"/>
                </a:lnTo>
                <a:lnTo>
                  <a:pt x="5699" y="6001"/>
                </a:lnTo>
                <a:lnTo>
                  <a:pt x="0" y="6001"/>
                </a:lnTo>
                <a:lnTo>
                  <a:pt x="0" y="0"/>
                </a:lnTo>
              </a:path>
            </a:pathLst>
          </a:custGeom>
          <a:solidFill>
            <a:srgbClr val="de998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EXISTENTIAL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Feeling safe in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one’s environment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274320" y="4572000"/>
            <a:ext cx="95407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Douglas, K. M., Sutton, R. M., &amp; Cichocka, A. (2017).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The psychology of conspiracy theorie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s. </a:t>
            </a:r>
            <a:r>
              <a:rPr b="0" i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Current directions in psychological science</a:t>
            </a: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, 26(6), 538-542.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341520" y="1547640"/>
            <a:ext cx="3458520" cy="3023640"/>
          </a:xfrm>
          <a:custGeom>
            <a:avLst/>
            <a:gdLst/>
            <a:ahLst/>
            <a:rect l="l" t="t" r="r" b="b"/>
            <a:pathLst>
              <a:path w="7802" h="6002">
                <a:moveTo>
                  <a:pt x="0" y="0"/>
                </a:moveTo>
                <a:lnTo>
                  <a:pt x="5849" y="0"/>
                </a:lnTo>
                <a:lnTo>
                  <a:pt x="7801" y="3000"/>
                </a:lnTo>
                <a:lnTo>
                  <a:pt x="5849" y="6001"/>
                </a:lnTo>
                <a:lnTo>
                  <a:pt x="0" y="6001"/>
                </a:lnTo>
                <a:lnTo>
                  <a:pt x="1951" y="3000"/>
                </a:lnTo>
                <a:lnTo>
                  <a:pt x="0" y="0"/>
                </a:lnTo>
              </a:path>
            </a:pathLst>
          </a:custGeom>
          <a:solidFill>
            <a:srgbClr val="f6ddc5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COGNITIVE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STYLES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Arial Black"/>
                <a:ea typeface="DejaVu Sans"/>
              </a:rPr>
              <a:t>	</a:t>
            </a:r>
            <a:r>
              <a:rPr b="1" lang="en-US" sz="1500" spc="-1" strike="noStrike">
                <a:solidFill>
                  <a:srgbClr val="000000"/>
                </a:solidFill>
                <a:latin typeface="Arial Black"/>
                <a:ea typeface="DejaVu Sans"/>
              </a:rPr>
              <a:t>	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INTUITIVE  vs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ANALYTIC THINKING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COGNITIVE BIASES  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&amp;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LOGICAL FALLACIES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Arial Black"/>
                <a:ea typeface="DejaVu Sans"/>
              </a:rPr>
              <a:t>   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6212160" y="1547640"/>
            <a:ext cx="3181320" cy="3023640"/>
          </a:xfrm>
          <a:custGeom>
            <a:avLst/>
            <a:gdLst/>
            <a:ahLst/>
            <a:rect l="l" t="t" r="r" b="b"/>
            <a:pathLst>
              <a:path w="7802" h="6002">
                <a:moveTo>
                  <a:pt x="0" y="0"/>
                </a:moveTo>
                <a:lnTo>
                  <a:pt x="5849" y="0"/>
                </a:lnTo>
                <a:lnTo>
                  <a:pt x="7801" y="3000"/>
                </a:lnTo>
                <a:lnTo>
                  <a:pt x="5849" y="6001"/>
                </a:lnTo>
                <a:lnTo>
                  <a:pt x="0" y="6001"/>
                </a:lnTo>
                <a:lnTo>
                  <a:pt x="1951" y="3000"/>
                </a:lnTo>
                <a:lnTo>
                  <a:pt x="0" y="0"/>
                </a:lnTo>
              </a:path>
            </a:pathLst>
          </a:custGeom>
          <a:solidFill>
            <a:srgbClr val="b3b3b3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>
            <a:no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SOCIETAL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WORLDVIEWS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Arial Black"/>
                <a:ea typeface="DejaVu Sans"/>
              </a:rPr>
              <a:t>	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MANICHEAN REGARD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‘</a:t>
            </a: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ANOMIE’ &amp; DISTRUST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RADICAL POLITICS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ffffff"/>
                </a:solidFill>
                <a:latin typeface="Arial Black"/>
                <a:ea typeface="DejaVu Sans"/>
              </a:rPr>
              <a:t> 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182880" y="85680"/>
            <a:ext cx="9780480" cy="125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CONSPIRACY THEORIES &amp; VACCINE HESITANCY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PSYCHOLOGICAL FACTORS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503640" y="-46800"/>
            <a:ext cx="906804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c7243a"/>
                </a:solidFill>
                <a:latin typeface="Arial"/>
                <a:ea typeface="DejaVu Sans"/>
              </a:rPr>
              <a:t> 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676080" y="1547640"/>
            <a:ext cx="3243960" cy="3023640"/>
          </a:xfrm>
          <a:custGeom>
            <a:avLst/>
            <a:gdLst/>
            <a:ahLst/>
            <a:rect l="l" t="t" r="r" b="b"/>
            <a:pathLst>
              <a:path w="7601" h="6002">
                <a:moveTo>
                  <a:pt x="0" y="0"/>
                </a:moveTo>
                <a:lnTo>
                  <a:pt x="5699" y="0"/>
                </a:lnTo>
                <a:lnTo>
                  <a:pt x="7600" y="3000"/>
                </a:lnTo>
                <a:lnTo>
                  <a:pt x="5699" y="6001"/>
                </a:lnTo>
                <a:lnTo>
                  <a:pt x="0" y="6001"/>
                </a:lnTo>
                <a:lnTo>
                  <a:pt x="0" y="0"/>
                </a:lnTo>
              </a:path>
            </a:pathLst>
          </a:custGeom>
          <a:solidFill>
            <a:srgbClr val="de998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PERSONALITY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TRAITS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NEUROTICISM vs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EMOTIONAL STABILITY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OPENNESS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NARCISSISM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274320" y="4572000"/>
            <a:ext cx="95407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Lantian A, Wood M, &amp;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Gjoneska B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 (2020). </a:t>
            </a:r>
            <a:endParaRPr b="0" lang="en-US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Personality traits, cognitive styles, and worldviews associated with beliefs in conspiracy theories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 In: M. Butter &amp; P. Knight(eds).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Routledge Handbook of Conspiracy Theories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 155-167. Abingdon: Routledge (26 Feb 2020)</a:t>
            </a:r>
            <a:r>
              <a:rPr b="0" lang="en-US" sz="1400" spc="-1" strike="noStrike">
                <a:solidFill>
                  <a:srgbClr val="000000"/>
                </a:solidFill>
                <a:latin typeface="Berlin Sans FB"/>
                <a:ea typeface="DejaVu Sans"/>
              </a:rPr>
              <a:t> 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365520" y="3029040"/>
            <a:ext cx="3408120" cy="1459080"/>
          </a:xfrm>
          <a:custGeom>
            <a:avLst/>
            <a:gdLst/>
            <a:ahLst/>
            <a:rect l="l" t="t" r="r" b="b"/>
            <a:pathLst>
              <a:path w="15750" h="4066">
                <a:moveTo>
                  <a:pt x="0" y="2710"/>
                </a:moveTo>
                <a:lnTo>
                  <a:pt x="0" y="0"/>
                </a:lnTo>
                <a:lnTo>
                  <a:pt x="15749" y="0"/>
                </a:lnTo>
                <a:lnTo>
                  <a:pt x="15749" y="2710"/>
                </a:lnTo>
                <a:lnTo>
                  <a:pt x="9843" y="2710"/>
                </a:lnTo>
                <a:lnTo>
                  <a:pt x="9843" y="3387"/>
                </a:lnTo>
                <a:lnTo>
                  <a:pt x="11811" y="3387"/>
                </a:lnTo>
                <a:lnTo>
                  <a:pt x="7874" y="4065"/>
                </a:lnTo>
                <a:lnTo>
                  <a:pt x="3937" y="3387"/>
                </a:lnTo>
                <a:lnTo>
                  <a:pt x="5905" y="3387"/>
                </a:lnTo>
                <a:lnTo>
                  <a:pt x="5905" y="2710"/>
                </a:lnTo>
                <a:lnTo>
                  <a:pt x="0" y="2710"/>
                </a:lnTo>
              </a:path>
            </a:pathLst>
          </a:custGeom>
          <a:solidFill>
            <a:srgbClr val="999999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"/>
          <p:cNvSpPr/>
          <p:nvPr/>
        </p:nvSpPr>
        <p:spPr>
          <a:xfrm>
            <a:off x="6365520" y="1553040"/>
            <a:ext cx="3408120" cy="1459080"/>
          </a:xfrm>
          <a:custGeom>
            <a:avLst/>
            <a:gdLst/>
            <a:ahLst/>
            <a:rect l="l" t="t" r="r" b="b"/>
            <a:pathLst>
              <a:path w="15750" h="4066">
                <a:moveTo>
                  <a:pt x="0" y="2710"/>
                </a:moveTo>
                <a:lnTo>
                  <a:pt x="0" y="0"/>
                </a:lnTo>
                <a:lnTo>
                  <a:pt x="15749" y="0"/>
                </a:lnTo>
                <a:lnTo>
                  <a:pt x="15749" y="2710"/>
                </a:lnTo>
                <a:lnTo>
                  <a:pt x="9843" y="2710"/>
                </a:lnTo>
                <a:lnTo>
                  <a:pt x="9843" y="3387"/>
                </a:lnTo>
                <a:lnTo>
                  <a:pt x="11811" y="3387"/>
                </a:lnTo>
                <a:lnTo>
                  <a:pt x="7874" y="4065"/>
                </a:lnTo>
                <a:lnTo>
                  <a:pt x="3937" y="3387"/>
                </a:lnTo>
                <a:lnTo>
                  <a:pt x="5905" y="3387"/>
                </a:lnTo>
                <a:lnTo>
                  <a:pt x="5905" y="2710"/>
                </a:lnTo>
                <a:lnTo>
                  <a:pt x="0" y="2710"/>
                </a:lnTo>
              </a:path>
            </a:pathLst>
          </a:custGeom>
          <a:solidFill>
            <a:srgbClr val="f6ddc5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3"/>
          <p:cNvSpPr/>
          <p:nvPr/>
        </p:nvSpPr>
        <p:spPr>
          <a:xfrm>
            <a:off x="6365520" y="77040"/>
            <a:ext cx="3408120" cy="1459080"/>
          </a:xfrm>
          <a:custGeom>
            <a:avLst/>
            <a:gdLst/>
            <a:ahLst/>
            <a:rect l="l" t="t" r="r" b="b"/>
            <a:pathLst>
              <a:path w="15750" h="4066">
                <a:moveTo>
                  <a:pt x="0" y="2710"/>
                </a:moveTo>
                <a:lnTo>
                  <a:pt x="0" y="0"/>
                </a:lnTo>
                <a:lnTo>
                  <a:pt x="15749" y="0"/>
                </a:lnTo>
                <a:lnTo>
                  <a:pt x="15749" y="2710"/>
                </a:lnTo>
                <a:lnTo>
                  <a:pt x="9843" y="2710"/>
                </a:lnTo>
                <a:lnTo>
                  <a:pt x="9843" y="3387"/>
                </a:lnTo>
                <a:lnTo>
                  <a:pt x="11811" y="3387"/>
                </a:lnTo>
                <a:lnTo>
                  <a:pt x="7874" y="4065"/>
                </a:lnTo>
                <a:lnTo>
                  <a:pt x="3937" y="3387"/>
                </a:lnTo>
                <a:lnTo>
                  <a:pt x="5905" y="3387"/>
                </a:lnTo>
                <a:lnTo>
                  <a:pt x="5905" y="2710"/>
                </a:lnTo>
                <a:lnTo>
                  <a:pt x="0" y="2710"/>
                </a:lnTo>
              </a:path>
            </a:pathLst>
          </a:custGeom>
          <a:solidFill>
            <a:srgbClr val="de998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4"/>
          <p:cNvSpPr/>
          <p:nvPr/>
        </p:nvSpPr>
        <p:spPr>
          <a:xfrm>
            <a:off x="6420240" y="70560"/>
            <a:ext cx="358380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PREEMPTIVE DEBUNKING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Berlin Sans FB"/>
                <a:ea typeface="DejaVu Sans"/>
              </a:rPr>
              <a:t> 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6328800" y="3057840"/>
            <a:ext cx="3675960" cy="94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EFFECTIVE DEBUNKING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328320" y="1537200"/>
            <a:ext cx="5665320" cy="1459080"/>
          </a:xfrm>
          <a:custGeom>
            <a:avLst/>
            <a:gdLst/>
            <a:ahLst/>
            <a:rect l="l" t="t" r="r" b="b"/>
            <a:pathLst>
              <a:path w="15750" h="4066">
                <a:moveTo>
                  <a:pt x="0" y="2710"/>
                </a:moveTo>
                <a:lnTo>
                  <a:pt x="0" y="0"/>
                </a:lnTo>
                <a:lnTo>
                  <a:pt x="15749" y="0"/>
                </a:lnTo>
                <a:lnTo>
                  <a:pt x="15749" y="2710"/>
                </a:lnTo>
                <a:lnTo>
                  <a:pt x="9843" y="2710"/>
                </a:lnTo>
                <a:lnTo>
                  <a:pt x="9843" y="3387"/>
                </a:lnTo>
                <a:lnTo>
                  <a:pt x="11811" y="3387"/>
                </a:lnTo>
                <a:lnTo>
                  <a:pt x="7874" y="4065"/>
                </a:lnTo>
                <a:lnTo>
                  <a:pt x="3937" y="3387"/>
                </a:lnTo>
                <a:lnTo>
                  <a:pt x="5905" y="3387"/>
                </a:lnTo>
                <a:lnTo>
                  <a:pt x="5905" y="2710"/>
                </a:lnTo>
                <a:lnTo>
                  <a:pt x="0" y="2710"/>
                </a:lnTo>
              </a:path>
            </a:pathLst>
          </a:custGeom>
          <a:solidFill>
            <a:srgbClr val="f6ddc5">
              <a:alpha val="25000"/>
            </a:srgbClr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7"/>
          <p:cNvSpPr/>
          <p:nvPr/>
        </p:nvSpPr>
        <p:spPr>
          <a:xfrm>
            <a:off x="328680" y="3013200"/>
            <a:ext cx="5665320" cy="1459080"/>
          </a:xfrm>
          <a:custGeom>
            <a:avLst/>
            <a:gdLst/>
            <a:ahLst/>
            <a:rect l="l" t="t" r="r" b="b"/>
            <a:pathLst>
              <a:path w="15750" h="4066">
                <a:moveTo>
                  <a:pt x="0" y="2710"/>
                </a:moveTo>
                <a:lnTo>
                  <a:pt x="0" y="0"/>
                </a:lnTo>
                <a:lnTo>
                  <a:pt x="15749" y="0"/>
                </a:lnTo>
                <a:lnTo>
                  <a:pt x="15749" y="2710"/>
                </a:lnTo>
                <a:lnTo>
                  <a:pt x="9843" y="2710"/>
                </a:lnTo>
                <a:lnTo>
                  <a:pt x="9843" y="3387"/>
                </a:lnTo>
                <a:lnTo>
                  <a:pt x="11811" y="3387"/>
                </a:lnTo>
                <a:lnTo>
                  <a:pt x="7874" y="4065"/>
                </a:lnTo>
                <a:lnTo>
                  <a:pt x="3937" y="3387"/>
                </a:lnTo>
                <a:lnTo>
                  <a:pt x="5905" y="3387"/>
                </a:lnTo>
                <a:lnTo>
                  <a:pt x="5905" y="2710"/>
                </a:lnTo>
                <a:lnTo>
                  <a:pt x="0" y="2710"/>
                </a:lnTo>
              </a:path>
            </a:pathLst>
          </a:custGeom>
          <a:solidFill>
            <a:srgbClr val="999999">
              <a:alpha val="25000"/>
            </a:srgbClr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8"/>
          <p:cNvSpPr/>
          <p:nvPr/>
        </p:nvSpPr>
        <p:spPr>
          <a:xfrm>
            <a:off x="364320" y="77040"/>
            <a:ext cx="5665320" cy="1459080"/>
          </a:xfrm>
          <a:custGeom>
            <a:avLst/>
            <a:gdLst/>
            <a:ahLst/>
            <a:rect l="l" t="t" r="r" b="b"/>
            <a:pathLst>
              <a:path w="15750" h="4066">
                <a:moveTo>
                  <a:pt x="0" y="2710"/>
                </a:moveTo>
                <a:lnTo>
                  <a:pt x="0" y="0"/>
                </a:lnTo>
                <a:lnTo>
                  <a:pt x="15749" y="0"/>
                </a:lnTo>
                <a:lnTo>
                  <a:pt x="15749" y="2710"/>
                </a:lnTo>
                <a:lnTo>
                  <a:pt x="9843" y="2710"/>
                </a:lnTo>
                <a:lnTo>
                  <a:pt x="9843" y="3387"/>
                </a:lnTo>
                <a:lnTo>
                  <a:pt x="11811" y="3387"/>
                </a:lnTo>
                <a:lnTo>
                  <a:pt x="7874" y="4065"/>
                </a:lnTo>
                <a:lnTo>
                  <a:pt x="3937" y="3387"/>
                </a:lnTo>
                <a:lnTo>
                  <a:pt x="5905" y="3387"/>
                </a:lnTo>
                <a:lnTo>
                  <a:pt x="5905" y="2710"/>
                </a:lnTo>
                <a:lnTo>
                  <a:pt x="0" y="2710"/>
                </a:lnTo>
              </a:path>
            </a:pathLst>
          </a:custGeom>
          <a:solidFill>
            <a:srgbClr val="de9986">
              <a:alpha val="25000"/>
            </a:srgbClr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9"/>
          <p:cNvSpPr/>
          <p:nvPr/>
        </p:nvSpPr>
        <p:spPr>
          <a:xfrm>
            <a:off x="6364800" y="1579680"/>
            <a:ext cx="3675240" cy="99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TARGETING &amp; SELECTION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67" name="CustomShape 10"/>
          <p:cNvSpPr/>
          <p:nvPr/>
        </p:nvSpPr>
        <p:spPr>
          <a:xfrm>
            <a:off x="351360" y="4493160"/>
            <a:ext cx="9433440" cy="757800"/>
          </a:xfrm>
          <a:prstGeom prst="rect">
            <a:avLst/>
          </a:prstGeom>
          <a:solidFill>
            <a:srgbClr val="666666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noAutofit/>
          </a:bodyPr>
          <a:p>
            <a:pPr algn="ctr">
              <a:lnSpc>
                <a:spcPct val="100000"/>
              </a:lnSpc>
            </a:pPr>
            <a:r>
              <a:rPr b="1" lang="en-US" sz="3500" spc="-1" strike="noStrike">
                <a:solidFill>
                  <a:srgbClr val="ffffff"/>
                </a:solidFill>
                <a:latin typeface="Calibri"/>
                <a:ea typeface="DejaVu Sans"/>
              </a:rPr>
              <a:t>STRATEGIES TO COUNTER MISINFORMATION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68" name="CustomShape 11"/>
          <p:cNvSpPr/>
          <p:nvPr/>
        </p:nvSpPr>
        <p:spPr>
          <a:xfrm>
            <a:off x="68760" y="5216040"/>
            <a:ext cx="1016928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van der Linden, S., Roozenbeek, J., &amp; Compton, J. (2020).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Inoculating Against Fake News About COVID-19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 Frontiers in Psychology, 11, 2928. </a:t>
            </a:r>
            <a:r>
              <a:rPr b="0" lang="en-US" sz="1500" spc="-1" strike="noStrike">
                <a:solidFill>
                  <a:srgbClr val="000000"/>
                </a:solidFill>
                <a:latin typeface="Berlin Sans FB"/>
                <a:ea typeface="DejaVu Sans"/>
              </a:rPr>
              <a:t> 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69" name="CustomShape 12"/>
          <p:cNvSpPr/>
          <p:nvPr/>
        </p:nvSpPr>
        <p:spPr>
          <a:xfrm rot="15600">
            <a:off x="413640" y="2993040"/>
            <a:ext cx="5392800" cy="9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TREATMENT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“</a:t>
            </a: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Truth sandwiches”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0" name="CustomShape 13"/>
          <p:cNvSpPr/>
          <p:nvPr/>
        </p:nvSpPr>
        <p:spPr>
          <a:xfrm>
            <a:off x="1099800" y="1579680"/>
            <a:ext cx="4180320" cy="8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PRIORITIZATION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“</a:t>
            </a: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Psychological Triage”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71" name="CustomShape 14"/>
          <p:cNvSpPr/>
          <p:nvPr/>
        </p:nvSpPr>
        <p:spPr>
          <a:xfrm>
            <a:off x="453960" y="70560"/>
            <a:ext cx="5392800" cy="100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PREVENTION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“</a:t>
            </a:r>
            <a:r>
              <a:rPr b="1" lang="en-US" sz="2000" spc="-1" strike="noStrike">
                <a:solidFill>
                  <a:srgbClr val="c9211e"/>
                </a:solidFill>
                <a:latin typeface="Calibri"/>
                <a:ea typeface="DejaVu Sans"/>
              </a:rPr>
              <a:t>Psychological Inoculation”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Application>LibreOffice/6.4.1.2$Windows_x86 LibreOffice_project/4d224e95b98b138af42a64d84056446d09082932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2021-03-22T01:44:41Z</dcterms:created>
  <dc:creator>Biljana Gjoneska</dc:creator>
  <dc:description/>
  <dc:language>en-US</dc:language>
  <cp:lastModifiedBy>Biljana Gjoneska</cp:lastModifiedBy>
  <dcterms:modified xsi:type="dcterms:W3CDTF">2021-03-23T06:09:50Z</dcterms:modified>
  <cp:revision>44</cp:revision>
  <dc:subject/>
  <dc:title/>
</cp:coreProperties>
</file>