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68" r:id="rId3"/>
    <p:sldId id="301" r:id="rId4"/>
    <p:sldId id="302" r:id="rId5"/>
    <p:sldId id="303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C592"/>
    <a:srgbClr val="952637"/>
    <a:srgbClr val="212E53"/>
    <a:srgbClr val="BB7243"/>
    <a:srgbClr val="5062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6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C64AE3-DFF4-46E7-B32E-209FED48899E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71576-F7DE-4720-9A0B-3B59D3DBF59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6118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altLang="ko-KR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http://minheeblog.tistory.com/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71576-F7DE-4720-9A0B-3B59D3DBF592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0988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http://minheeblog.tistory.com/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71576-F7DE-4720-9A0B-3B59D3DBF592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6416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http://minheeblog.tistory.com/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71576-F7DE-4720-9A0B-3B59D3DBF592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034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http://minheeblog.tistory.com/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71576-F7DE-4720-9A0B-3B59D3DBF592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9055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http://minheeblog.tistory.com/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71576-F7DE-4720-9A0B-3B59D3DBF592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2953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C2D9-3032-4E61-9BEE-44735DF7A43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C12B-21B3-432E-9C49-F4817F4CD0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C2D9-3032-4E61-9BEE-44735DF7A43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C12B-21B3-432E-9C49-F4817F4CD0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C2D9-3032-4E61-9BEE-44735DF7A43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C12B-21B3-432E-9C49-F4817F4CD0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C2D9-3032-4E61-9BEE-44735DF7A43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C12B-21B3-432E-9C49-F4817F4CD0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C2D9-3032-4E61-9BEE-44735DF7A43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C12B-21B3-432E-9C49-F4817F4CD0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C2D9-3032-4E61-9BEE-44735DF7A43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C12B-21B3-432E-9C49-F4817F4CD0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C2D9-3032-4E61-9BEE-44735DF7A43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C12B-21B3-432E-9C49-F4817F4CD0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C2D9-3032-4E61-9BEE-44735DF7A43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C12B-21B3-432E-9C49-F4817F4CD0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C2D9-3032-4E61-9BEE-44735DF7A43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C12B-21B3-432E-9C49-F4817F4CD0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C2D9-3032-4E61-9BEE-44735DF7A43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C12B-21B3-432E-9C49-F4817F4CD0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C2D9-3032-4E61-9BEE-44735DF7A43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C12B-21B3-432E-9C49-F4817F4CD0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12E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7C2D9-3032-4E61-9BEE-44735DF7A43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EC12B-21B3-432E-9C49-F4817F4CD0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484784"/>
            <a:ext cx="7931040" cy="2209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b="1" u="sng" dirty="0">
                <a:solidFill>
                  <a:schemeClr val="bg1"/>
                </a:solidFill>
              </a:rPr>
              <a:t>IAP Global Webinar on Countering Vaccine Hesitancy-2</a:t>
            </a:r>
            <a:endParaRPr lang="ko-KR" altLang="ko-KR" sz="4000" dirty="0">
              <a:solidFill>
                <a:schemeClr val="bg1"/>
              </a:solidFill>
            </a:endParaRPr>
          </a:p>
          <a:p>
            <a:pPr algn="ctr">
              <a:lnSpc>
                <a:spcPct val="250000"/>
              </a:lnSpc>
            </a:pPr>
            <a:r>
              <a:rPr lang="en-US" altLang="ko-KR" sz="2800" b="1" dirty="0">
                <a:solidFill>
                  <a:schemeClr val="bg1"/>
                </a:solidFill>
              </a:rPr>
              <a:t>Discussion (March 23, 2021) </a:t>
            </a:r>
            <a:endParaRPr lang="ko-KR" altLang="ko-KR" sz="2800" dirty="0">
              <a:solidFill>
                <a:schemeClr val="bg1"/>
              </a:solidFill>
            </a:endParaRPr>
          </a:p>
        </p:txBody>
      </p:sp>
      <p:sp>
        <p:nvSpPr>
          <p:cNvPr id="74" name="순서도: 논리합 73"/>
          <p:cNvSpPr/>
          <p:nvPr/>
        </p:nvSpPr>
        <p:spPr>
          <a:xfrm>
            <a:off x="-192214" y="3310382"/>
            <a:ext cx="75716" cy="216024"/>
          </a:xfrm>
          <a:prstGeom prst="flowChartOr">
            <a:avLst/>
          </a:prstGeom>
          <a:solidFill>
            <a:schemeClr val="bg1">
              <a:alpha val="5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순서도: 논리합 74"/>
          <p:cNvSpPr/>
          <p:nvPr/>
        </p:nvSpPr>
        <p:spPr>
          <a:xfrm>
            <a:off x="9917482" y="3325624"/>
            <a:ext cx="178537" cy="216024"/>
          </a:xfrm>
          <a:prstGeom prst="flowChartOr">
            <a:avLst/>
          </a:prstGeom>
          <a:solidFill>
            <a:schemeClr val="bg1">
              <a:alpha val="5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1" name="직선 연결선 80"/>
          <p:cNvCxnSpPr>
            <a:stCxn id="74" idx="6"/>
          </p:cNvCxnSpPr>
          <p:nvPr/>
        </p:nvCxnSpPr>
        <p:spPr>
          <a:xfrm>
            <a:off x="-189304" y="3418394"/>
            <a:ext cx="1601728" cy="10606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직선 연결선 81"/>
          <p:cNvCxnSpPr/>
          <p:nvPr/>
        </p:nvCxnSpPr>
        <p:spPr>
          <a:xfrm>
            <a:off x="7795320" y="3429580"/>
            <a:ext cx="1912741" cy="10026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그룹 89"/>
          <p:cNvGrpSpPr/>
          <p:nvPr/>
        </p:nvGrpSpPr>
        <p:grpSpPr>
          <a:xfrm>
            <a:off x="1547664" y="4365104"/>
            <a:ext cx="6192688" cy="1122511"/>
            <a:chOff x="2699792" y="2852936"/>
            <a:chExt cx="3744416" cy="504056"/>
          </a:xfrm>
        </p:grpSpPr>
        <p:grpSp>
          <p:nvGrpSpPr>
            <p:cNvPr id="86" name="그룹 85"/>
            <p:cNvGrpSpPr/>
            <p:nvPr/>
          </p:nvGrpSpPr>
          <p:grpSpPr>
            <a:xfrm>
              <a:off x="2987824" y="2852936"/>
              <a:ext cx="3456384" cy="504056"/>
              <a:chOff x="899592" y="2060848"/>
              <a:chExt cx="3456384" cy="504056"/>
            </a:xfrm>
          </p:grpSpPr>
          <p:sp>
            <p:nvSpPr>
              <p:cNvPr id="87" name="직사각형 86"/>
              <p:cNvSpPr/>
              <p:nvPr/>
            </p:nvSpPr>
            <p:spPr>
              <a:xfrm>
                <a:off x="899592" y="2060848"/>
                <a:ext cx="3240360" cy="5040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8" name="타원 87"/>
              <p:cNvSpPr/>
              <p:nvPr/>
            </p:nvSpPr>
            <p:spPr>
              <a:xfrm>
                <a:off x="3851920" y="2060848"/>
                <a:ext cx="504056" cy="50405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89" name="타원 88"/>
            <p:cNvSpPr/>
            <p:nvPr/>
          </p:nvSpPr>
          <p:spPr>
            <a:xfrm>
              <a:off x="2699792" y="2852936"/>
              <a:ext cx="504056" cy="5040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85" name="TextBox 84"/>
          <p:cNvSpPr txBox="1"/>
          <p:nvPr/>
        </p:nvSpPr>
        <p:spPr>
          <a:xfrm>
            <a:off x="1763688" y="4365104"/>
            <a:ext cx="5815608" cy="1544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400" b="1" spc="-150" dirty="0">
                <a:solidFill>
                  <a:schemeClr val="tx2"/>
                </a:solidFill>
              </a:rPr>
              <a:t>By </a:t>
            </a:r>
            <a:r>
              <a:rPr lang="en-US" altLang="ko-KR" sz="2400" b="1" spc="-150" dirty="0" err="1">
                <a:solidFill>
                  <a:schemeClr val="tx2"/>
                </a:solidFill>
              </a:rPr>
              <a:t>Hak</a:t>
            </a:r>
            <a:r>
              <a:rPr lang="en-US" altLang="ko-KR" sz="2400" b="1" spc="-150" dirty="0">
                <a:solidFill>
                  <a:schemeClr val="tx2"/>
                </a:solidFill>
              </a:rPr>
              <a:t>-Soo Kim</a:t>
            </a:r>
          </a:p>
          <a:p>
            <a:pPr algn="ctr">
              <a:lnSpc>
                <a:spcPct val="150000"/>
              </a:lnSpc>
            </a:pPr>
            <a:r>
              <a:rPr lang="en-US" altLang="ko-KR" b="1" dirty="0"/>
              <a:t>Fellow, Korean Academy of Science &amp; Technology</a:t>
            </a:r>
            <a:endParaRPr lang="ko-KR" altLang="ko-KR" dirty="0"/>
          </a:p>
          <a:p>
            <a:pPr algn="ctr">
              <a:lnSpc>
                <a:spcPct val="150000"/>
              </a:lnSpc>
            </a:pPr>
            <a:endParaRPr lang="ko-KR" altLang="en-US" sz="2400" b="1" spc="-15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/>
          <p:cNvSpPr/>
          <p:nvPr/>
        </p:nvSpPr>
        <p:spPr>
          <a:xfrm>
            <a:off x="251520" y="1934834"/>
            <a:ext cx="8640960" cy="4374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764704"/>
            <a:ext cx="8621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u="sng" dirty="0">
                <a:solidFill>
                  <a:schemeClr val="bg1"/>
                </a:solidFill>
                <a:latin typeface="+mj-lt"/>
              </a:rPr>
              <a:t>The general public’s or </a:t>
            </a:r>
          </a:p>
          <a:p>
            <a:r>
              <a:rPr lang="en-US" altLang="ko-KR" sz="2800" b="1" u="sng" dirty="0">
                <a:solidFill>
                  <a:schemeClr val="bg1"/>
                </a:solidFill>
                <a:latin typeface="+mj-lt"/>
              </a:rPr>
              <a:t>actor’s key human conditions on COVID-19</a:t>
            </a:r>
            <a:endParaRPr lang="ko-KR" altLang="ko-KR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23528" y="2078851"/>
            <a:ext cx="7704856" cy="373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2800" b="1" dirty="0"/>
              <a:t>1. Two competing situational problems:      </a:t>
            </a:r>
          </a:p>
          <a:p>
            <a:pPr>
              <a:lnSpc>
                <a:spcPct val="130000"/>
              </a:lnSpc>
            </a:pPr>
            <a:r>
              <a:rPr lang="en-US" altLang="ko-KR" sz="2800" dirty="0"/>
              <a:t>   Health insecurity and job insecurity</a:t>
            </a:r>
            <a:endParaRPr lang="ko-KR" altLang="ko-KR" sz="2800" dirty="0"/>
          </a:p>
          <a:p>
            <a:pPr>
              <a:lnSpc>
                <a:spcPct val="130000"/>
              </a:lnSpc>
            </a:pPr>
            <a:endParaRPr lang="en-US" altLang="ko-KR" sz="500" dirty="0"/>
          </a:p>
          <a:p>
            <a:pPr>
              <a:lnSpc>
                <a:spcPct val="130000"/>
              </a:lnSpc>
            </a:pPr>
            <a:endParaRPr lang="en-US" altLang="ko-KR" sz="500" dirty="0"/>
          </a:p>
          <a:p>
            <a:pPr>
              <a:lnSpc>
                <a:spcPct val="130000"/>
              </a:lnSpc>
            </a:pPr>
            <a:endParaRPr lang="en-US" altLang="ko-KR" sz="500" dirty="0"/>
          </a:p>
          <a:p>
            <a:pPr>
              <a:lnSpc>
                <a:spcPct val="130000"/>
              </a:lnSpc>
            </a:pPr>
            <a:r>
              <a:rPr lang="en-US" altLang="ko-KR" sz="2800" b="1" dirty="0"/>
              <a:t>2. Loss of ‘balance’ between health and job: </a:t>
            </a:r>
          </a:p>
          <a:p>
            <a:pPr>
              <a:lnSpc>
                <a:spcPct val="130000"/>
              </a:lnSpc>
            </a:pPr>
            <a:r>
              <a:rPr lang="en-US" altLang="ko-KR" sz="2800" b="1" dirty="0"/>
              <a:t>   </a:t>
            </a:r>
            <a:r>
              <a:rPr lang="en-US" altLang="ko-KR" sz="2800" dirty="0"/>
              <a:t>Rise of trauma</a:t>
            </a:r>
          </a:p>
          <a:p>
            <a:pPr>
              <a:lnSpc>
                <a:spcPct val="130000"/>
              </a:lnSpc>
            </a:pPr>
            <a:endParaRPr lang="ko-KR" altLang="ko-KR" sz="500" dirty="0"/>
          </a:p>
          <a:p>
            <a:pPr>
              <a:lnSpc>
                <a:spcPct val="130000"/>
              </a:lnSpc>
            </a:pPr>
            <a:r>
              <a:rPr lang="en-US" altLang="ko-KR" sz="2500" dirty="0"/>
              <a:t>	--First stage: Health/Job &gt; 1; </a:t>
            </a:r>
          </a:p>
          <a:p>
            <a:pPr>
              <a:lnSpc>
                <a:spcPct val="130000"/>
              </a:lnSpc>
            </a:pPr>
            <a:r>
              <a:rPr lang="en-US" altLang="ko-KR" sz="2500" dirty="0"/>
              <a:t>	  second stage: Job/Health &gt; 1</a:t>
            </a:r>
            <a:endParaRPr lang="ko-KR" altLang="en-US" sz="2500" b="1" spc="-3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/>
          <p:cNvSpPr/>
          <p:nvPr/>
        </p:nvSpPr>
        <p:spPr>
          <a:xfrm>
            <a:off x="251520" y="1934834"/>
            <a:ext cx="8640960" cy="4374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764704"/>
            <a:ext cx="8621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u="sng" dirty="0">
                <a:solidFill>
                  <a:schemeClr val="bg1"/>
                </a:solidFill>
                <a:latin typeface="+mj-lt"/>
              </a:rPr>
              <a:t>The general public’s or </a:t>
            </a:r>
          </a:p>
          <a:p>
            <a:r>
              <a:rPr lang="en-US" altLang="ko-KR" sz="2800" b="1" u="sng" dirty="0">
                <a:solidFill>
                  <a:schemeClr val="bg1"/>
                </a:solidFill>
                <a:latin typeface="+mj-lt"/>
              </a:rPr>
              <a:t>actor’s key human conditions on COVID-19</a:t>
            </a:r>
            <a:endParaRPr lang="ko-KR" altLang="ko-KR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2060848"/>
            <a:ext cx="8621936" cy="353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2800" b="1" dirty="0"/>
              <a:t>3. Low ‘credulity’ toward politicians and experts:</a:t>
            </a:r>
          </a:p>
          <a:p>
            <a:pPr>
              <a:lnSpc>
                <a:spcPct val="130000"/>
              </a:lnSpc>
            </a:pPr>
            <a:r>
              <a:rPr lang="en-US" altLang="ko-KR" sz="2800" dirty="0"/>
              <a:t>   Accumulated</a:t>
            </a:r>
          </a:p>
          <a:p>
            <a:pPr>
              <a:lnSpc>
                <a:spcPct val="130000"/>
              </a:lnSpc>
            </a:pPr>
            <a:endParaRPr lang="en-US" altLang="ko-KR" sz="1100" dirty="0"/>
          </a:p>
          <a:p>
            <a:pPr>
              <a:lnSpc>
                <a:spcPct val="130000"/>
              </a:lnSpc>
            </a:pPr>
            <a:endParaRPr lang="ko-KR" altLang="ko-KR" sz="500" dirty="0"/>
          </a:p>
          <a:p>
            <a:pPr>
              <a:lnSpc>
                <a:spcPct val="130000"/>
              </a:lnSpc>
            </a:pPr>
            <a:r>
              <a:rPr lang="en-US" altLang="ko-KR" sz="2500" dirty="0"/>
              <a:t>   --‘Perceived’ conspiracy (e.g., excessive     </a:t>
            </a:r>
          </a:p>
          <a:p>
            <a:pPr>
              <a:lnSpc>
                <a:spcPct val="130000"/>
              </a:lnSpc>
            </a:pPr>
            <a:r>
              <a:rPr lang="en-US" altLang="ko-KR" sz="2500" dirty="0"/>
              <a:t>      measures to subdue other issues)</a:t>
            </a:r>
            <a:endParaRPr lang="ko-KR" altLang="ko-KR" sz="2500" dirty="0"/>
          </a:p>
          <a:p>
            <a:pPr>
              <a:lnSpc>
                <a:spcPct val="130000"/>
              </a:lnSpc>
            </a:pPr>
            <a:r>
              <a:rPr lang="en-US" altLang="ko-KR" sz="2500" dirty="0"/>
              <a:t>   --Self-constructing of information about      </a:t>
            </a:r>
          </a:p>
          <a:p>
            <a:pPr>
              <a:lnSpc>
                <a:spcPct val="130000"/>
              </a:lnSpc>
            </a:pPr>
            <a:r>
              <a:rPr lang="en-US" altLang="ko-KR" sz="2500" dirty="0"/>
              <a:t>      solutions (mask, vaccination, relief fund)</a:t>
            </a:r>
            <a:endParaRPr lang="ko-KR" altLang="en-US" sz="2500" b="1" spc="-300" dirty="0"/>
          </a:p>
        </p:txBody>
      </p:sp>
    </p:spTree>
    <p:extLst>
      <p:ext uri="{BB962C8B-B14F-4D97-AF65-F5344CB8AC3E}">
        <p14:creationId xmlns:p14="http://schemas.microsoft.com/office/powerpoint/2010/main" val="48020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/>
          <p:cNvSpPr/>
          <p:nvPr/>
        </p:nvSpPr>
        <p:spPr>
          <a:xfrm>
            <a:off x="251520" y="1934835"/>
            <a:ext cx="8640960" cy="4374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764704"/>
            <a:ext cx="8621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u="sng" dirty="0">
                <a:solidFill>
                  <a:schemeClr val="bg1"/>
                </a:solidFill>
                <a:latin typeface="+mj-lt"/>
              </a:rPr>
              <a:t>The general public’s or </a:t>
            </a:r>
          </a:p>
          <a:p>
            <a:r>
              <a:rPr lang="en-US" altLang="ko-KR" sz="2800" b="1" u="sng" dirty="0">
                <a:solidFill>
                  <a:schemeClr val="bg1"/>
                </a:solidFill>
                <a:latin typeface="+mj-lt"/>
              </a:rPr>
              <a:t>actor’s key human conditions on COVID-19</a:t>
            </a:r>
            <a:endParaRPr lang="ko-KR" altLang="ko-KR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23528" y="2078851"/>
            <a:ext cx="8820472" cy="459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4. Needed Suggestion: </a:t>
            </a:r>
          </a:p>
          <a:p>
            <a:r>
              <a:rPr lang="en-US" altLang="ko-KR" sz="2800" dirty="0"/>
              <a:t>   Teamwork between public and expert</a:t>
            </a:r>
          </a:p>
          <a:p>
            <a:endParaRPr lang="en-US" altLang="ko-KR" sz="500" dirty="0"/>
          </a:p>
          <a:p>
            <a:endParaRPr lang="en-US" altLang="ko-KR" sz="500" dirty="0"/>
          </a:p>
          <a:p>
            <a:endParaRPr lang="en-US" altLang="ko-KR" sz="500" dirty="0"/>
          </a:p>
          <a:p>
            <a:endParaRPr lang="ko-KR" altLang="ko-KR" sz="500" dirty="0"/>
          </a:p>
          <a:p>
            <a:r>
              <a:rPr lang="en-US" altLang="ko-KR" sz="2500" dirty="0"/>
              <a:t>   --‘Team’ communication </a:t>
            </a:r>
          </a:p>
          <a:p>
            <a:pPr>
              <a:lnSpc>
                <a:spcPct val="130000"/>
              </a:lnSpc>
            </a:pPr>
            <a:r>
              <a:rPr lang="en-US" altLang="ko-KR" sz="2500" dirty="0"/>
              <a:t>      between family doctor and family</a:t>
            </a:r>
          </a:p>
          <a:p>
            <a:pPr>
              <a:lnSpc>
                <a:spcPct val="130000"/>
              </a:lnSpc>
            </a:pPr>
            <a:endParaRPr lang="ko-KR" altLang="ko-KR" sz="500" dirty="0"/>
          </a:p>
          <a:p>
            <a:r>
              <a:rPr lang="en-US" altLang="ko-KR" sz="2500" dirty="0"/>
              <a:t>   --Public ‘team-health’ service </a:t>
            </a:r>
          </a:p>
          <a:p>
            <a:pPr>
              <a:lnSpc>
                <a:spcPct val="130000"/>
              </a:lnSpc>
            </a:pPr>
            <a:r>
              <a:rPr lang="en-US" altLang="ko-KR" sz="2500" dirty="0"/>
              <a:t>      between health professionals and community</a:t>
            </a:r>
            <a:endParaRPr lang="ko-KR" altLang="ko-KR" sz="2500" dirty="0"/>
          </a:p>
          <a:p>
            <a:endParaRPr lang="en-US" altLang="ko-KR" sz="500" dirty="0"/>
          </a:p>
          <a:p>
            <a:r>
              <a:rPr lang="en-US" altLang="ko-KR" sz="2500" dirty="0"/>
              <a:t>   --Thinking-together exercise,</a:t>
            </a:r>
          </a:p>
          <a:p>
            <a:pPr>
              <a:lnSpc>
                <a:spcPct val="130000"/>
              </a:lnSpc>
            </a:pPr>
            <a:r>
              <a:rPr lang="en-US" altLang="ko-KR" sz="2500" dirty="0"/>
              <a:t>      not ‘gap-bridging’ efforts by experts or politicians</a:t>
            </a:r>
            <a:endParaRPr lang="ko-KR" altLang="ko-KR" sz="2500" dirty="0"/>
          </a:p>
          <a:p>
            <a:pPr>
              <a:lnSpc>
                <a:spcPct val="130000"/>
              </a:lnSpc>
            </a:pPr>
            <a:endParaRPr lang="ko-KR" altLang="en-US" sz="2500" b="1" spc="-300" dirty="0"/>
          </a:p>
        </p:txBody>
      </p:sp>
    </p:spTree>
    <p:extLst>
      <p:ext uri="{BB962C8B-B14F-4D97-AF65-F5344CB8AC3E}">
        <p14:creationId xmlns:p14="http://schemas.microsoft.com/office/powerpoint/2010/main" val="437666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/>
          <p:cNvSpPr/>
          <p:nvPr/>
        </p:nvSpPr>
        <p:spPr>
          <a:xfrm>
            <a:off x="251520" y="620688"/>
            <a:ext cx="8640960" cy="56886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23527" y="923667"/>
            <a:ext cx="8376335" cy="5455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/>
              <a:t>5. References</a:t>
            </a:r>
            <a:endParaRPr lang="en-US" altLang="ko-KR" sz="2800" b="1" dirty="0"/>
          </a:p>
          <a:p>
            <a:endParaRPr lang="en-US" altLang="ko-KR" sz="500" dirty="0" smtClean="0"/>
          </a:p>
          <a:p>
            <a:endParaRPr lang="en-US" altLang="ko-KR" sz="500" dirty="0" smtClean="0"/>
          </a:p>
          <a:p>
            <a:endParaRPr lang="en-US" altLang="ko-KR" sz="500" dirty="0"/>
          </a:p>
          <a:p>
            <a:endParaRPr lang="en-US" altLang="ko-KR" sz="500" dirty="0"/>
          </a:p>
          <a:p>
            <a:endParaRPr lang="en-US" altLang="ko-KR" sz="500" dirty="0" smtClean="0"/>
          </a:p>
          <a:p>
            <a:endParaRPr lang="en-US" altLang="ko-KR" sz="500" dirty="0"/>
          </a:p>
          <a:p>
            <a:endParaRPr lang="en-US" altLang="ko-KR" sz="500" dirty="0"/>
          </a:p>
          <a:p>
            <a:endParaRPr lang="ko-KR" altLang="ko-KR" sz="500" dirty="0"/>
          </a:p>
          <a:p>
            <a:r>
              <a:rPr lang="en-US" altLang="ko-KR" sz="2200" dirty="0" smtClean="0"/>
              <a:t>*</a:t>
            </a:r>
            <a:r>
              <a:rPr lang="en-US" altLang="ko-KR" sz="2200" dirty="0" err="1"/>
              <a:t>Hak</a:t>
            </a:r>
            <a:r>
              <a:rPr lang="en-US" altLang="ko-KR" sz="2200" dirty="0"/>
              <a:t>-Soo Kim (2020). Realizing </a:t>
            </a:r>
            <a:r>
              <a:rPr lang="en-US" altLang="ko-KR" sz="2200" dirty="0" err="1"/>
              <a:t>Interdisciplinarity</a:t>
            </a:r>
            <a:r>
              <a:rPr lang="en-US" altLang="ko-KR" sz="2200" dirty="0"/>
              <a:t> Among Science, Humanism, and Art: A New Paradigmatic Explication of Community Problem Solving. </a:t>
            </a:r>
            <a:r>
              <a:rPr lang="en-US" altLang="ko-KR" sz="2200" i="1" dirty="0"/>
              <a:t>Asian Communication Research, 17</a:t>
            </a:r>
            <a:r>
              <a:rPr lang="en-US" altLang="ko-KR" sz="2200" dirty="0"/>
              <a:t>(3): 20-54</a:t>
            </a:r>
            <a:r>
              <a:rPr lang="en-US" altLang="ko-KR" sz="2200" dirty="0" smtClean="0"/>
              <a:t>.</a:t>
            </a:r>
            <a:r>
              <a:rPr lang="en-US" altLang="ko-KR" sz="2200" dirty="0"/>
              <a:t/>
            </a:r>
            <a:br>
              <a:rPr lang="en-US" altLang="ko-KR" sz="2200" dirty="0"/>
            </a:br>
            <a:endParaRPr lang="en-US" altLang="ko-KR" sz="2200" dirty="0"/>
          </a:p>
          <a:p>
            <a:r>
              <a:rPr lang="en-US" altLang="ko-KR" sz="2200" dirty="0" smtClean="0"/>
              <a:t>*</a:t>
            </a:r>
            <a:r>
              <a:rPr lang="en-US" altLang="ko-KR" sz="2200" dirty="0" err="1"/>
              <a:t>Hak</a:t>
            </a:r>
            <a:r>
              <a:rPr lang="en-US" altLang="ko-KR" sz="2200" dirty="0"/>
              <a:t>-Soo Kim (2012). Climate Change, Science and Community. </a:t>
            </a:r>
            <a:r>
              <a:rPr lang="en-US" altLang="ko-KR" sz="2200" i="1" dirty="0" smtClean="0"/>
              <a:t>Public </a:t>
            </a:r>
            <a:r>
              <a:rPr lang="en-US" altLang="ko-KR" sz="2200" i="1" dirty="0"/>
              <a:t>Understanding of Science,</a:t>
            </a:r>
            <a:r>
              <a:rPr lang="en-US" altLang="ko-KR" sz="2200" dirty="0"/>
              <a:t> </a:t>
            </a:r>
            <a:r>
              <a:rPr lang="en-US" altLang="ko-KR" sz="2200" i="1" dirty="0"/>
              <a:t>21</a:t>
            </a:r>
            <a:r>
              <a:rPr lang="en-US" altLang="ko-KR" sz="2200" dirty="0"/>
              <a:t>(3): 268-285.</a:t>
            </a:r>
          </a:p>
          <a:p>
            <a:endParaRPr lang="en-US" altLang="ko-KR" sz="2200" dirty="0"/>
          </a:p>
          <a:p>
            <a:r>
              <a:rPr lang="en-US" altLang="ko-KR" sz="2200" dirty="0" smtClean="0"/>
              <a:t>*</a:t>
            </a:r>
            <a:r>
              <a:rPr lang="en-US" altLang="ko-KR" sz="2200" dirty="0" err="1"/>
              <a:t>Hak</a:t>
            </a:r>
            <a:r>
              <a:rPr lang="en-US" altLang="ko-KR" sz="2200" dirty="0"/>
              <a:t>-Soo Kim (2007). PEP/IS: A New Model for Communicative Effectiveness of Science. </a:t>
            </a:r>
            <a:r>
              <a:rPr lang="en-US" altLang="ko-KR" sz="2200" i="1" dirty="0"/>
              <a:t>Science Communication, 28</a:t>
            </a:r>
            <a:r>
              <a:rPr lang="en-US" altLang="ko-KR" sz="2200" dirty="0"/>
              <a:t>(3): 287-313.</a:t>
            </a:r>
          </a:p>
          <a:p>
            <a:r>
              <a:rPr lang="en-US" altLang="ko-KR" sz="2800" dirty="0"/>
              <a:t> </a:t>
            </a:r>
          </a:p>
          <a:p>
            <a:pPr>
              <a:lnSpc>
                <a:spcPct val="130000"/>
              </a:lnSpc>
            </a:pPr>
            <a:endParaRPr lang="ko-KR" altLang="en-US" sz="2500" b="1" spc="-300" dirty="0"/>
          </a:p>
        </p:txBody>
      </p:sp>
    </p:spTree>
    <p:extLst>
      <p:ext uri="{BB962C8B-B14F-4D97-AF65-F5344CB8AC3E}">
        <p14:creationId xmlns:p14="http://schemas.microsoft.com/office/powerpoint/2010/main" val="2812210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213</Words>
  <Application>Microsoft Office PowerPoint</Application>
  <PresentationFormat>화면 슬라이드 쇼(4:3)</PresentationFormat>
  <Paragraphs>66</Paragraphs>
  <Slides>5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LG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minhee park</dc:creator>
  <cp:lastModifiedBy>Windows 사용자</cp:lastModifiedBy>
  <cp:revision>20</cp:revision>
  <dcterms:created xsi:type="dcterms:W3CDTF">2017-03-28T04:45:29Z</dcterms:created>
  <dcterms:modified xsi:type="dcterms:W3CDTF">2021-03-08T23:55:17Z</dcterms:modified>
</cp:coreProperties>
</file>