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9" r:id="rId8"/>
    <p:sldId id="270" r:id="rId9"/>
    <p:sldId id="271" r:id="rId10"/>
    <p:sldId id="264" r:id="rId11"/>
    <p:sldId id="263" r:id="rId12"/>
    <p:sldId id="274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2" autoAdjust="0"/>
    <p:restoredTop sz="94660"/>
  </p:normalViewPr>
  <p:slideViewPr>
    <p:cSldViewPr>
      <p:cViewPr varScale="1">
        <p:scale>
          <a:sx n="52" d="100"/>
          <a:sy n="52" d="100"/>
        </p:scale>
        <p:origin x="98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07C8-ED96-41C1-904D-15B459F6278E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C1D46AC-616E-4C06-AD0C-336B7DE8504F}">
      <dgm:prSet phldrT="[Texto]" phldr="1"/>
      <dgm:spPr/>
      <dgm:t>
        <a:bodyPr/>
        <a:lstStyle/>
        <a:p>
          <a:endParaRPr lang="es-MX" dirty="0"/>
        </a:p>
      </dgm:t>
    </dgm:pt>
    <dgm:pt modelId="{25EEBFC0-E2C5-45B7-807D-59B23C991079}" type="parTrans" cxnId="{FE6F672B-7CD4-42AA-BAC4-E6F6C3A7793F}">
      <dgm:prSet/>
      <dgm:spPr/>
      <dgm:t>
        <a:bodyPr/>
        <a:lstStyle/>
        <a:p>
          <a:endParaRPr lang="es-MX"/>
        </a:p>
      </dgm:t>
    </dgm:pt>
    <dgm:pt modelId="{2ED6D988-E782-4002-AE52-06F42DD57070}" type="sibTrans" cxnId="{FE6F672B-7CD4-42AA-BAC4-E6F6C3A7793F}">
      <dgm:prSet/>
      <dgm:spPr/>
      <dgm:t>
        <a:bodyPr/>
        <a:lstStyle/>
        <a:p>
          <a:endParaRPr lang="es-MX"/>
        </a:p>
      </dgm:t>
    </dgm:pt>
    <dgm:pt modelId="{A4BAA1C6-9F4E-4E17-AA16-D27C559CF863}">
      <dgm:prSet phldrT="[Texto]"/>
      <dgm:spPr/>
      <dgm:t>
        <a:bodyPr/>
        <a:lstStyle/>
        <a:p>
          <a:r>
            <a:rPr lang="es-MX" dirty="0" err="1"/>
            <a:t>Doubts</a:t>
          </a:r>
          <a:r>
            <a:rPr lang="es-MX" dirty="0"/>
            <a:t> </a:t>
          </a:r>
          <a:r>
            <a:rPr lang="en-US" b="0" i="0" dirty="0"/>
            <a:t>about a specific vaccine </a:t>
          </a:r>
          <a:endParaRPr lang="es-MX" dirty="0"/>
        </a:p>
      </dgm:t>
    </dgm:pt>
    <dgm:pt modelId="{CCF635E8-525D-465C-B2B5-DF5411946BBB}" type="parTrans" cxnId="{7BC39DD7-9923-4ECC-97C0-5C1702086E99}">
      <dgm:prSet/>
      <dgm:spPr/>
      <dgm:t>
        <a:bodyPr/>
        <a:lstStyle/>
        <a:p>
          <a:endParaRPr lang="es-MX"/>
        </a:p>
      </dgm:t>
    </dgm:pt>
    <dgm:pt modelId="{7E9CE637-AB05-414A-965B-4778422B65C1}" type="sibTrans" cxnId="{7BC39DD7-9923-4ECC-97C0-5C1702086E99}">
      <dgm:prSet/>
      <dgm:spPr/>
      <dgm:t>
        <a:bodyPr/>
        <a:lstStyle/>
        <a:p>
          <a:endParaRPr lang="es-MX"/>
        </a:p>
      </dgm:t>
    </dgm:pt>
    <dgm:pt modelId="{A33B2254-B942-4EAF-8DBC-79EC72C83F97}">
      <dgm:prSet phldrT="[Texto]" phldr="1"/>
      <dgm:spPr/>
      <dgm:t>
        <a:bodyPr/>
        <a:lstStyle/>
        <a:p>
          <a:endParaRPr lang="es-MX" dirty="0"/>
        </a:p>
      </dgm:t>
    </dgm:pt>
    <dgm:pt modelId="{F5F11505-6EC1-46BB-8EB4-5D01F6BD0618}" type="parTrans" cxnId="{BF69BF85-C9F4-4282-8259-87BE4E3ACEA3}">
      <dgm:prSet/>
      <dgm:spPr/>
      <dgm:t>
        <a:bodyPr/>
        <a:lstStyle/>
        <a:p>
          <a:endParaRPr lang="es-MX"/>
        </a:p>
      </dgm:t>
    </dgm:pt>
    <dgm:pt modelId="{57291D5A-C4B0-4662-BD46-A05385A861F7}" type="sibTrans" cxnId="{BF69BF85-C9F4-4282-8259-87BE4E3ACEA3}">
      <dgm:prSet/>
      <dgm:spPr/>
      <dgm:t>
        <a:bodyPr/>
        <a:lstStyle/>
        <a:p>
          <a:endParaRPr lang="es-MX"/>
        </a:p>
      </dgm:t>
    </dgm:pt>
    <dgm:pt modelId="{981A09DF-2090-45F1-8E2F-1C30330871AC}">
      <dgm:prSet phldrT="[Texto]"/>
      <dgm:spPr/>
      <dgm:t>
        <a:bodyPr/>
        <a:lstStyle/>
        <a:p>
          <a:r>
            <a:rPr lang="en-US" b="0" i="0" dirty="0"/>
            <a:t>Complete rejection</a:t>
          </a:r>
          <a:endParaRPr lang="es-MX" dirty="0"/>
        </a:p>
      </dgm:t>
    </dgm:pt>
    <dgm:pt modelId="{456B486A-DEFF-486E-AACD-CE4011969B20}" type="sibTrans" cxnId="{85DB5046-87C9-480C-BC0F-88318B7BEA60}">
      <dgm:prSet/>
      <dgm:spPr/>
      <dgm:t>
        <a:bodyPr/>
        <a:lstStyle/>
        <a:p>
          <a:endParaRPr lang="es-MX"/>
        </a:p>
      </dgm:t>
    </dgm:pt>
    <dgm:pt modelId="{C26A4D91-FF13-4895-9BA9-F4AC22782117}" type="parTrans" cxnId="{85DB5046-87C9-480C-BC0F-88318B7BEA60}">
      <dgm:prSet/>
      <dgm:spPr/>
      <dgm:t>
        <a:bodyPr/>
        <a:lstStyle/>
        <a:p>
          <a:endParaRPr lang="es-MX"/>
        </a:p>
      </dgm:t>
    </dgm:pt>
    <dgm:pt modelId="{D8B31B43-6982-4FAE-87D2-6A39BCD1C1E7}" type="pres">
      <dgm:prSet presAssocID="{28E007C8-ED96-41C1-904D-15B459F6278E}" presName="linearFlow" presStyleCnt="0">
        <dgm:presLayoutVars>
          <dgm:dir/>
          <dgm:animLvl val="lvl"/>
          <dgm:resizeHandles val="exact"/>
        </dgm:presLayoutVars>
      </dgm:prSet>
      <dgm:spPr/>
    </dgm:pt>
    <dgm:pt modelId="{58DD8FCA-0FA5-41A1-926B-C67A45008FC7}" type="pres">
      <dgm:prSet presAssocID="{0C1D46AC-616E-4C06-AD0C-336B7DE8504F}" presName="composite" presStyleCnt="0"/>
      <dgm:spPr/>
    </dgm:pt>
    <dgm:pt modelId="{0CF7FF6F-C8D2-434A-8B61-E131CCAB7B2B}" type="pres">
      <dgm:prSet presAssocID="{0C1D46AC-616E-4C06-AD0C-336B7DE8504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A5CBA51-0125-4659-B3B9-363622ED779C}" type="pres">
      <dgm:prSet presAssocID="{0C1D46AC-616E-4C06-AD0C-336B7DE8504F}" presName="descendantText" presStyleLbl="alignAcc1" presStyleIdx="0" presStyleCnt="2">
        <dgm:presLayoutVars>
          <dgm:bulletEnabled val="1"/>
        </dgm:presLayoutVars>
      </dgm:prSet>
      <dgm:spPr/>
    </dgm:pt>
    <dgm:pt modelId="{F950ED85-1717-4D82-82CA-D74A3095329F}" type="pres">
      <dgm:prSet presAssocID="{2ED6D988-E782-4002-AE52-06F42DD57070}" presName="sp" presStyleCnt="0"/>
      <dgm:spPr/>
    </dgm:pt>
    <dgm:pt modelId="{E96B65C2-F9DF-4952-8AAB-074D3B795A63}" type="pres">
      <dgm:prSet presAssocID="{A33B2254-B942-4EAF-8DBC-79EC72C83F97}" presName="composite" presStyleCnt="0"/>
      <dgm:spPr/>
    </dgm:pt>
    <dgm:pt modelId="{32CC4DDA-2108-444D-B018-4E956D53C0CE}" type="pres">
      <dgm:prSet presAssocID="{A33B2254-B942-4EAF-8DBC-79EC72C83F97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6316284-219C-47E6-9185-9E02853A3FF9}" type="pres">
      <dgm:prSet presAssocID="{A33B2254-B942-4EAF-8DBC-79EC72C83F97}" presName="descendantText" presStyleLbl="alignAcc1" presStyleIdx="1" presStyleCnt="2" custLinFactNeighborX="-253" custLinFactNeighborY="-247">
        <dgm:presLayoutVars>
          <dgm:bulletEnabled val="1"/>
        </dgm:presLayoutVars>
      </dgm:prSet>
      <dgm:spPr/>
    </dgm:pt>
  </dgm:ptLst>
  <dgm:cxnLst>
    <dgm:cxn modelId="{FE6F672B-7CD4-42AA-BAC4-E6F6C3A7793F}" srcId="{28E007C8-ED96-41C1-904D-15B459F6278E}" destId="{0C1D46AC-616E-4C06-AD0C-336B7DE8504F}" srcOrd="0" destOrd="0" parTransId="{25EEBFC0-E2C5-45B7-807D-59B23C991079}" sibTransId="{2ED6D988-E782-4002-AE52-06F42DD57070}"/>
    <dgm:cxn modelId="{DBD87536-A038-41CB-9834-E10865631087}" type="presOf" srcId="{A33B2254-B942-4EAF-8DBC-79EC72C83F97}" destId="{32CC4DDA-2108-444D-B018-4E956D53C0CE}" srcOrd="0" destOrd="0" presId="urn:microsoft.com/office/officeart/2005/8/layout/chevron2"/>
    <dgm:cxn modelId="{7A49CB5E-C2BB-423B-A349-2F0BE490BCAB}" type="presOf" srcId="{A4BAA1C6-9F4E-4E17-AA16-D27C559CF863}" destId="{3A5CBA51-0125-4659-B3B9-363622ED779C}" srcOrd="0" destOrd="0" presId="urn:microsoft.com/office/officeart/2005/8/layout/chevron2"/>
    <dgm:cxn modelId="{85DB5046-87C9-480C-BC0F-88318B7BEA60}" srcId="{A33B2254-B942-4EAF-8DBC-79EC72C83F97}" destId="{981A09DF-2090-45F1-8E2F-1C30330871AC}" srcOrd="0" destOrd="0" parTransId="{C26A4D91-FF13-4895-9BA9-F4AC22782117}" sibTransId="{456B486A-DEFF-486E-AACD-CE4011969B20}"/>
    <dgm:cxn modelId="{C28F217A-C148-4A8F-854D-368C644A51CF}" type="presOf" srcId="{981A09DF-2090-45F1-8E2F-1C30330871AC}" destId="{D6316284-219C-47E6-9185-9E02853A3FF9}" srcOrd="0" destOrd="0" presId="urn:microsoft.com/office/officeart/2005/8/layout/chevron2"/>
    <dgm:cxn modelId="{BF69BF85-C9F4-4282-8259-87BE4E3ACEA3}" srcId="{28E007C8-ED96-41C1-904D-15B459F6278E}" destId="{A33B2254-B942-4EAF-8DBC-79EC72C83F97}" srcOrd="1" destOrd="0" parTransId="{F5F11505-6EC1-46BB-8EB4-5D01F6BD0618}" sibTransId="{57291D5A-C4B0-4662-BD46-A05385A861F7}"/>
    <dgm:cxn modelId="{D7F1FE96-AF7E-4B60-9A07-59CDD8B5CB09}" type="presOf" srcId="{0C1D46AC-616E-4C06-AD0C-336B7DE8504F}" destId="{0CF7FF6F-C8D2-434A-8B61-E131CCAB7B2B}" srcOrd="0" destOrd="0" presId="urn:microsoft.com/office/officeart/2005/8/layout/chevron2"/>
    <dgm:cxn modelId="{073F669D-4639-4A55-B945-BD543B5B3CF8}" type="presOf" srcId="{28E007C8-ED96-41C1-904D-15B459F6278E}" destId="{D8B31B43-6982-4FAE-87D2-6A39BCD1C1E7}" srcOrd="0" destOrd="0" presId="urn:microsoft.com/office/officeart/2005/8/layout/chevron2"/>
    <dgm:cxn modelId="{7BC39DD7-9923-4ECC-97C0-5C1702086E99}" srcId="{0C1D46AC-616E-4C06-AD0C-336B7DE8504F}" destId="{A4BAA1C6-9F4E-4E17-AA16-D27C559CF863}" srcOrd="0" destOrd="0" parTransId="{CCF635E8-525D-465C-B2B5-DF5411946BBB}" sibTransId="{7E9CE637-AB05-414A-965B-4778422B65C1}"/>
    <dgm:cxn modelId="{9020CCBD-FAA1-41F9-BEB9-9DA85DA2CB69}" type="presParOf" srcId="{D8B31B43-6982-4FAE-87D2-6A39BCD1C1E7}" destId="{58DD8FCA-0FA5-41A1-926B-C67A45008FC7}" srcOrd="0" destOrd="0" presId="urn:microsoft.com/office/officeart/2005/8/layout/chevron2"/>
    <dgm:cxn modelId="{7DEFAAD3-D750-4EFA-866D-7560CF4783DF}" type="presParOf" srcId="{58DD8FCA-0FA5-41A1-926B-C67A45008FC7}" destId="{0CF7FF6F-C8D2-434A-8B61-E131CCAB7B2B}" srcOrd="0" destOrd="0" presId="urn:microsoft.com/office/officeart/2005/8/layout/chevron2"/>
    <dgm:cxn modelId="{12A33403-A504-4203-980A-751B6CC4CC98}" type="presParOf" srcId="{58DD8FCA-0FA5-41A1-926B-C67A45008FC7}" destId="{3A5CBA51-0125-4659-B3B9-363622ED779C}" srcOrd="1" destOrd="0" presId="urn:microsoft.com/office/officeart/2005/8/layout/chevron2"/>
    <dgm:cxn modelId="{61C5BD36-574C-48C7-8F4A-7B391E7DEE03}" type="presParOf" srcId="{D8B31B43-6982-4FAE-87D2-6A39BCD1C1E7}" destId="{F950ED85-1717-4D82-82CA-D74A3095329F}" srcOrd="1" destOrd="0" presId="urn:microsoft.com/office/officeart/2005/8/layout/chevron2"/>
    <dgm:cxn modelId="{7A09B283-9692-4097-AA62-E0EDF69FECD1}" type="presParOf" srcId="{D8B31B43-6982-4FAE-87D2-6A39BCD1C1E7}" destId="{E96B65C2-F9DF-4952-8AAB-074D3B795A63}" srcOrd="2" destOrd="0" presId="urn:microsoft.com/office/officeart/2005/8/layout/chevron2"/>
    <dgm:cxn modelId="{E5161919-D62E-42D6-9022-79897314CD3D}" type="presParOf" srcId="{E96B65C2-F9DF-4952-8AAB-074D3B795A63}" destId="{32CC4DDA-2108-444D-B018-4E956D53C0CE}" srcOrd="0" destOrd="0" presId="urn:microsoft.com/office/officeart/2005/8/layout/chevron2"/>
    <dgm:cxn modelId="{8D04D5F3-5768-45CE-98E2-54484E6EBC02}" type="presParOf" srcId="{E96B65C2-F9DF-4952-8AAB-074D3B795A63}" destId="{D6316284-219C-47E6-9185-9E02853A3F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FF6F-C8D2-434A-8B61-E131CCAB7B2B}">
      <dsp:nvSpPr>
        <dsp:cNvPr id="0" name=""/>
        <dsp:cNvSpPr/>
      </dsp:nvSpPr>
      <dsp:spPr>
        <a:xfrm rot="5400000">
          <a:off x="-291914" y="292273"/>
          <a:ext cx="1946098" cy="13622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 dirty="0"/>
        </a:p>
      </dsp:txBody>
      <dsp:txXfrm rot="-5400000">
        <a:off x="1" y="681492"/>
        <a:ext cx="1362268" cy="583830"/>
      </dsp:txXfrm>
    </dsp:sp>
    <dsp:sp modelId="{3A5CBA51-0125-4659-B3B9-363622ED779C}">
      <dsp:nvSpPr>
        <dsp:cNvPr id="0" name=""/>
        <dsp:cNvSpPr/>
      </dsp:nvSpPr>
      <dsp:spPr>
        <a:xfrm rot="5400000">
          <a:off x="3146658" y="-1784031"/>
          <a:ext cx="1264963" cy="4833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 err="1"/>
            <a:t>Doubts</a:t>
          </a:r>
          <a:r>
            <a:rPr lang="es-MX" sz="4000" kern="1200" dirty="0"/>
            <a:t> </a:t>
          </a:r>
          <a:r>
            <a:rPr lang="en-US" sz="4000" b="0" i="0" kern="1200" dirty="0"/>
            <a:t>about a specific vaccine </a:t>
          </a:r>
          <a:endParaRPr lang="es-MX" sz="4000" kern="1200" dirty="0"/>
        </a:p>
      </dsp:txBody>
      <dsp:txXfrm rot="-5400000">
        <a:off x="1362268" y="62109"/>
        <a:ext cx="4771994" cy="1141463"/>
      </dsp:txXfrm>
    </dsp:sp>
    <dsp:sp modelId="{32CC4DDA-2108-444D-B018-4E956D53C0CE}">
      <dsp:nvSpPr>
        <dsp:cNvPr id="0" name=""/>
        <dsp:cNvSpPr/>
      </dsp:nvSpPr>
      <dsp:spPr>
        <a:xfrm rot="5400000">
          <a:off x="-291914" y="1949083"/>
          <a:ext cx="1946098" cy="13622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 dirty="0"/>
        </a:p>
      </dsp:txBody>
      <dsp:txXfrm rot="-5400000">
        <a:off x="1" y="2338302"/>
        <a:ext cx="1362268" cy="583830"/>
      </dsp:txXfrm>
    </dsp:sp>
    <dsp:sp modelId="{D6316284-219C-47E6-9185-9E02853A3FF9}">
      <dsp:nvSpPr>
        <dsp:cNvPr id="0" name=""/>
        <dsp:cNvSpPr/>
      </dsp:nvSpPr>
      <dsp:spPr>
        <a:xfrm rot="5400000">
          <a:off x="3134429" y="-130346"/>
          <a:ext cx="1264963" cy="4833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0" i="0" kern="1200" dirty="0"/>
            <a:t>Complete rejection</a:t>
          </a:r>
          <a:endParaRPr lang="es-MX" sz="4000" kern="1200" dirty="0"/>
        </a:p>
      </dsp:txBody>
      <dsp:txXfrm rot="-5400000">
        <a:off x="1350039" y="1715794"/>
        <a:ext cx="4771994" cy="114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F7E5D2-3668-403F-818D-9A9627A17BB9}" type="datetimeFigureOut">
              <a:rPr lang="es-MX" smtClean="0"/>
              <a:t>20/01/2021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3B7401-3F86-41D4-AE77-14079D7109E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IAP Young Physician Leaders (YPL) Webinar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COVID-19 </a:t>
            </a:r>
            <a:r>
              <a:rPr lang="es-MX" dirty="0" err="1"/>
              <a:t>Vaccine</a:t>
            </a:r>
            <a:r>
              <a:rPr lang="es-MX" dirty="0"/>
              <a:t> </a:t>
            </a:r>
            <a:r>
              <a:rPr lang="es-MX" dirty="0" err="1"/>
              <a:t>Hesitancy</a:t>
            </a:r>
            <a:endParaRPr lang="es-MX" dirty="0"/>
          </a:p>
          <a:p>
            <a:endParaRPr lang="es-MX" dirty="0"/>
          </a:p>
          <a:p>
            <a:r>
              <a:rPr lang="es-MX" dirty="0"/>
              <a:t>Dr. Juan Carlos Núñez Enríquez (YPL 2016)</a:t>
            </a:r>
          </a:p>
          <a:p>
            <a:r>
              <a:rPr lang="es-MX" dirty="0" err="1"/>
              <a:t>Mexico</a:t>
            </a:r>
            <a:r>
              <a:rPr lang="es-MX" dirty="0"/>
              <a:t> City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97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6144" y="1138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Confidence and Receptivity for </a:t>
            </a:r>
            <a:br>
              <a:rPr lang="en-US" dirty="0"/>
            </a:br>
            <a:r>
              <a:rPr lang="en-US" dirty="0"/>
              <a:t>COVID-19 Vaccines: Systematic Review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924944"/>
            <a:ext cx="6196405" cy="3603812"/>
          </a:xfrm>
        </p:spPr>
        <p:txBody>
          <a:bodyPr/>
          <a:lstStyle/>
          <a:p>
            <a:r>
              <a:rPr lang="es-MX" dirty="0"/>
              <a:t>US and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countries</a:t>
            </a:r>
            <a:endParaRPr lang="es-MX" dirty="0"/>
          </a:p>
          <a:p>
            <a:r>
              <a:rPr lang="en-US" dirty="0"/>
              <a:t>126 studies and surveys were selected</a:t>
            </a:r>
          </a:p>
          <a:p>
            <a:r>
              <a:rPr lang="en-US" dirty="0"/>
              <a:t>Declining vaccine acceptance (from &gt;70% in March to &lt;50% in October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669559" y="573325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/>
              <a:t>Lin</a:t>
            </a:r>
            <a:r>
              <a:rPr lang="es-MX" dirty="0"/>
              <a:t> C et al. </a:t>
            </a:r>
            <a:r>
              <a:rPr lang="es-MX" dirty="0" err="1"/>
              <a:t>Vaccines</a:t>
            </a:r>
            <a:r>
              <a:rPr lang="es-MX" dirty="0"/>
              <a:t> (</a:t>
            </a:r>
            <a:r>
              <a:rPr lang="es-MX" dirty="0" err="1"/>
              <a:t>Basel</a:t>
            </a:r>
            <a:r>
              <a:rPr lang="es-MX" dirty="0"/>
              <a:t>). 2020 </a:t>
            </a:r>
            <a:r>
              <a:rPr lang="es-MX" dirty="0" err="1"/>
              <a:t>Dec</a:t>
            </a:r>
            <a:r>
              <a:rPr lang="es-MX" dirty="0"/>
              <a:t> 30;9(1):E16. </a:t>
            </a:r>
          </a:p>
        </p:txBody>
      </p:sp>
    </p:spTree>
    <p:extLst>
      <p:ext uri="{BB962C8B-B14F-4D97-AF65-F5344CB8AC3E}">
        <p14:creationId xmlns:p14="http://schemas.microsoft.com/office/powerpoint/2010/main" val="76040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" y="0"/>
            <a:ext cx="9131704" cy="52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526055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Percentages</a:t>
            </a:r>
            <a:r>
              <a:rPr lang="es-MX" dirty="0"/>
              <a:t> of </a:t>
            </a:r>
            <a:r>
              <a:rPr lang="es-MX" dirty="0" err="1"/>
              <a:t>expressed</a:t>
            </a:r>
            <a:r>
              <a:rPr lang="es-MX" dirty="0"/>
              <a:t> </a:t>
            </a:r>
            <a:r>
              <a:rPr lang="es-MX" dirty="0" err="1"/>
              <a:t>refusal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hesitancy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a </a:t>
            </a:r>
            <a:r>
              <a:rPr lang="es-MX" dirty="0" err="1"/>
              <a:t>vaccine</a:t>
            </a:r>
            <a:r>
              <a:rPr lang="es-MX" dirty="0"/>
              <a:t> </a:t>
            </a:r>
            <a:r>
              <a:rPr lang="es-MX" dirty="0" err="1"/>
              <a:t>intention</a:t>
            </a:r>
            <a:r>
              <a:rPr lang="es-MX" dirty="0"/>
              <a:t> </a:t>
            </a:r>
            <a:r>
              <a:rPr lang="es-MX" dirty="0" err="1"/>
              <a:t>question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179512" y="6309320"/>
            <a:ext cx="89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/>
              <a:t>Lin</a:t>
            </a:r>
            <a:r>
              <a:rPr lang="es-MX" dirty="0"/>
              <a:t> C et al. </a:t>
            </a:r>
            <a:r>
              <a:rPr lang="es-MX" dirty="0" err="1"/>
              <a:t>Vaccines</a:t>
            </a:r>
            <a:r>
              <a:rPr lang="es-MX" dirty="0"/>
              <a:t> (</a:t>
            </a:r>
            <a:r>
              <a:rPr lang="es-MX" dirty="0" err="1"/>
              <a:t>Basel</a:t>
            </a:r>
            <a:r>
              <a:rPr lang="es-MX" dirty="0"/>
              <a:t>). 2020 </a:t>
            </a:r>
            <a:r>
              <a:rPr lang="es-MX" dirty="0" err="1"/>
              <a:t>Dec</a:t>
            </a:r>
            <a:r>
              <a:rPr lang="es-MX" dirty="0"/>
              <a:t> 30;9(1):E16. </a:t>
            </a:r>
          </a:p>
        </p:txBody>
      </p:sp>
    </p:spTree>
    <p:extLst>
      <p:ext uri="{BB962C8B-B14F-4D97-AF65-F5344CB8AC3E}">
        <p14:creationId xmlns:p14="http://schemas.microsoft.com/office/powerpoint/2010/main" val="67986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The</a:t>
            </a:r>
            <a:r>
              <a:rPr lang="es-MX" dirty="0"/>
              <a:t> Role of </a:t>
            </a:r>
            <a:r>
              <a:rPr lang="es-MX" dirty="0" err="1"/>
              <a:t>Healthcare</a:t>
            </a:r>
            <a:r>
              <a:rPr lang="es-MX" dirty="0"/>
              <a:t> </a:t>
            </a:r>
            <a:r>
              <a:rPr lang="es-MX" dirty="0" err="1"/>
              <a:t>Professionals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most</a:t>
            </a:r>
            <a:r>
              <a:rPr lang="es-MX" dirty="0"/>
              <a:t> </a:t>
            </a:r>
            <a:r>
              <a:rPr lang="es-MX" dirty="0" err="1"/>
              <a:t>trusted</a:t>
            </a:r>
            <a:r>
              <a:rPr lang="es-MX" dirty="0"/>
              <a:t> </a:t>
            </a:r>
            <a:r>
              <a:rPr lang="es-MX" dirty="0" err="1"/>
              <a:t>advisors</a:t>
            </a:r>
            <a:r>
              <a:rPr lang="es-MX" dirty="0"/>
              <a:t> and </a:t>
            </a:r>
            <a:r>
              <a:rPr lang="es-MX" dirty="0" err="1"/>
              <a:t>influencers</a:t>
            </a:r>
            <a:r>
              <a:rPr lang="es-MX" dirty="0"/>
              <a:t> of </a:t>
            </a:r>
            <a:r>
              <a:rPr lang="es-MX" dirty="0" err="1"/>
              <a:t>vaccination</a:t>
            </a:r>
            <a:r>
              <a:rPr lang="es-MX" dirty="0"/>
              <a:t> </a:t>
            </a:r>
            <a:r>
              <a:rPr lang="es-MX" dirty="0" err="1"/>
              <a:t>decisions</a:t>
            </a:r>
            <a:endParaRPr lang="es-MX" dirty="0"/>
          </a:p>
          <a:p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help</a:t>
            </a:r>
            <a:r>
              <a:rPr lang="es-MX" dirty="0"/>
              <a:t> </a:t>
            </a:r>
            <a:r>
              <a:rPr lang="es-MX" dirty="0" err="1"/>
              <a:t>establish</a:t>
            </a:r>
            <a:r>
              <a:rPr lang="es-MX" dirty="0"/>
              <a:t> </a:t>
            </a:r>
            <a:r>
              <a:rPr lang="es-MX" dirty="0" err="1"/>
              <a:t>vaccination</a:t>
            </a:r>
            <a:r>
              <a:rPr lang="es-MX" dirty="0"/>
              <a:t>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norm</a:t>
            </a:r>
            <a:endParaRPr lang="es-MX" dirty="0"/>
          </a:p>
          <a:p>
            <a:r>
              <a:rPr lang="en-US" dirty="0"/>
              <a:t>They should switch rapidly to acknowledging and empathizing with the person’s concerns. </a:t>
            </a:r>
          </a:p>
          <a:p>
            <a:r>
              <a:rPr lang="en-US" dirty="0"/>
              <a:t>Strong recommendations are effective: </a:t>
            </a:r>
          </a:p>
          <a:p>
            <a:pPr marL="0" indent="0" algn="ctr">
              <a:buNone/>
            </a:pPr>
            <a:r>
              <a:rPr lang="en-US" i="1" dirty="0"/>
              <a:t>‘I can see that you need your COVID vaccine today’ 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‘You are due for your second COVID vaccine’ </a:t>
            </a:r>
            <a:endParaRPr lang="en-US" dirty="0"/>
          </a:p>
          <a:p>
            <a:pPr lvl="1"/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267744" y="5867399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Chung, Y. et al. Maternal and Child Health Journal, 21, 2178-2187.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61996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dirty="0" err="1"/>
              <a:t>Main</a:t>
            </a:r>
            <a:r>
              <a:rPr lang="es-MX" sz="3600" dirty="0"/>
              <a:t> </a:t>
            </a:r>
            <a:r>
              <a:rPr lang="es-MX" sz="3600" dirty="0" err="1"/>
              <a:t>factors</a:t>
            </a:r>
            <a:r>
              <a:rPr lang="es-MX" sz="3600" dirty="0"/>
              <a:t> </a:t>
            </a:r>
            <a:r>
              <a:rPr lang="es-MX" sz="3600" dirty="0" err="1"/>
              <a:t>associated</a:t>
            </a:r>
            <a:r>
              <a:rPr lang="es-MX" sz="3600" dirty="0"/>
              <a:t> </a:t>
            </a:r>
            <a:r>
              <a:rPr lang="es-MX" sz="3600" dirty="0" err="1"/>
              <a:t>with</a:t>
            </a:r>
            <a:r>
              <a:rPr lang="es-MX" sz="3600" dirty="0"/>
              <a:t> </a:t>
            </a:r>
            <a:br>
              <a:rPr lang="es-MX" sz="3600" dirty="0"/>
            </a:br>
            <a:r>
              <a:rPr lang="es-MX" sz="3600" dirty="0" err="1"/>
              <a:t>an</a:t>
            </a:r>
            <a:r>
              <a:rPr lang="es-MX" sz="3600" dirty="0"/>
              <a:t> </a:t>
            </a:r>
            <a:r>
              <a:rPr lang="es-MX" sz="3600" dirty="0" err="1"/>
              <a:t>increased</a:t>
            </a:r>
            <a:r>
              <a:rPr lang="es-MX" sz="3600" dirty="0"/>
              <a:t> </a:t>
            </a:r>
            <a:r>
              <a:rPr lang="es-MX" sz="3600" dirty="0" err="1"/>
              <a:t>hesitanty</a:t>
            </a:r>
            <a:r>
              <a:rPr lang="es-MX" sz="3600" dirty="0"/>
              <a:t> </a:t>
            </a:r>
            <a:r>
              <a:rPr lang="es-MX" sz="3600" dirty="0" err="1"/>
              <a:t>about</a:t>
            </a:r>
            <a:r>
              <a:rPr lang="es-MX" sz="3600" dirty="0"/>
              <a:t> </a:t>
            </a:r>
            <a:br>
              <a:rPr lang="es-MX" sz="3600" dirty="0"/>
            </a:br>
            <a:r>
              <a:rPr lang="es-MX" sz="3600" dirty="0"/>
              <a:t>COVID-19 </a:t>
            </a:r>
            <a:r>
              <a:rPr lang="es-MX" sz="3600" dirty="0" err="1"/>
              <a:t>vaccines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err="1"/>
              <a:t>Ideological</a:t>
            </a:r>
            <a:r>
              <a:rPr lang="es-MX" dirty="0"/>
              <a:t> </a:t>
            </a:r>
            <a:r>
              <a:rPr lang="es-MX" dirty="0" err="1"/>
              <a:t>reasons</a:t>
            </a:r>
            <a:endParaRPr lang="es-MX" dirty="0"/>
          </a:p>
          <a:p>
            <a:pPr lvl="1"/>
            <a:r>
              <a:rPr lang="en-US" dirty="0"/>
              <a:t>because COVID-19 and the response to it have become politicized in some countries.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/>
              <a:t>Vaccination</a:t>
            </a:r>
            <a:r>
              <a:rPr lang="es-MX" dirty="0"/>
              <a:t> </a:t>
            </a:r>
            <a:r>
              <a:rPr lang="es-MX" dirty="0" err="1"/>
              <a:t>opponents</a:t>
            </a:r>
            <a:r>
              <a:rPr lang="es-MX" dirty="0"/>
              <a:t>- </a:t>
            </a:r>
            <a:r>
              <a:rPr lang="es-MX" dirty="0" err="1"/>
              <a:t>Conspiracy</a:t>
            </a:r>
            <a:r>
              <a:rPr lang="es-MX" dirty="0"/>
              <a:t> </a:t>
            </a:r>
            <a:r>
              <a:rPr lang="es-MX" dirty="0" err="1"/>
              <a:t>theories</a:t>
            </a:r>
            <a:endParaRPr lang="es-MX" dirty="0"/>
          </a:p>
          <a:p>
            <a:pPr lvl="1"/>
            <a:r>
              <a:rPr lang="en-US" i="1" dirty="0"/>
              <a:t>anti-</a:t>
            </a:r>
            <a:r>
              <a:rPr lang="en-US" i="1" dirty="0" err="1"/>
              <a:t>vax</a:t>
            </a:r>
            <a:r>
              <a:rPr lang="en-US" i="1" dirty="0"/>
              <a:t> extremists make up only about </a:t>
            </a:r>
            <a:r>
              <a:rPr lang="en-US" b="1" i="1" u="sng" dirty="0"/>
              <a:t>a third of respondents in surveys who said they would not vaccinate</a:t>
            </a:r>
            <a:endParaRPr lang="es-MX" b="1" u="sng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/>
              <a:t>People</a:t>
            </a:r>
            <a:r>
              <a:rPr lang="es-MX" dirty="0"/>
              <a:t> </a:t>
            </a:r>
            <a:r>
              <a:rPr lang="es-MX" dirty="0" err="1"/>
              <a:t>who</a:t>
            </a:r>
            <a:r>
              <a:rPr lang="es-MX" dirty="0"/>
              <a:t> has </a:t>
            </a:r>
            <a:r>
              <a:rPr lang="es-MX" dirty="0" err="1"/>
              <a:t>experienced</a:t>
            </a:r>
            <a:r>
              <a:rPr lang="es-MX" dirty="0"/>
              <a:t> medical </a:t>
            </a:r>
            <a:r>
              <a:rPr lang="es-MX" dirty="0" err="1"/>
              <a:t>malpractice</a:t>
            </a:r>
            <a:r>
              <a:rPr lang="es-MX" dirty="0"/>
              <a:t> </a:t>
            </a:r>
            <a:r>
              <a:rPr lang="es-MX" dirty="0" err="1"/>
              <a:t>affecting</a:t>
            </a:r>
            <a:r>
              <a:rPr lang="es-MX" dirty="0"/>
              <a:t> </a:t>
            </a:r>
            <a:r>
              <a:rPr lang="es-MX" dirty="0" err="1"/>
              <a:t>current</a:t>
            </a:r>
            <a:r>
              <a:rPr lang="es-MX" dirty="0"/>
              <a:t> trust</a:t>
            </a:r>
          </a:p>
          <a:p>
            <a:pPr marL="914400" lvl="1" indent="-514350"/>
            <a:r>
              <a:rPr lang="es-MX" dirty="0" err="1"/>
              <a:t>Marginalized</a:t>
            </a:r>
            <a:r>
              <a:rPr lang="es-MX" dirty="0"/>
              <a:t> </a:t>
            </a:r>
            <a:r>
              <a:rPr lang="es-MX" dirty="0" err="1"/>
              <a:t>populations</a:t>
            </a:r>
            <a:r>
              <a:rPr lang="es-MX" dirty="0"/>
              <a:t>: </a:t>
            </a:r>
            <a:r>
              <a:rPr lang="es-MX" dirty="0" err="1"/>
              <a:t>immigrants</a:t>
            </a:r>
            <a:r>
              <a:rPr lang="es-MX" dirty="0"/>
              <a:t>, </a:t>
            </a:r>
            <a:r>
              <a:rPr lang="es-MX" dirty="0" err="1"/>
              <a:t>low-income</a:t>
            </a:r>
            <a:r>
              <a:rPr lang="es-MX" dirty="0"/>
              <a:t> </a:t>
            </a:r>
            <a:r>
              <a:rPr lang="es-MX" dirty="0" err="1"/>
              <a:t>subjects</a:t>
            </a:r>
            <a:r>
              <a:rPr lang="es-MX" dirty="0"/>
              <a:t>, etc.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71600" y="5805264"/>
            <a:ext cx="81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 </a:t>
            </a:r>
            <a:r>
              <a:rPr lang="es-MX" sz="1600" dirty="0" err="1"/>
              <a:t>Lewandowsky</a:t>
            </a:r>
            <a:r>
              <a:rPr lang="es-MX" sz="1600" dirty="0"/>
              <a:t>, S. et al. (2021). </a:t>
            </a:r>
            <a:r>
              <a:rPr lang="es-MX" sz="1600" dirty="0" err="1"/>
              <a:t>The</a:t>
            </a:r>
            <a:r>
              <a:rPr lang="es-MX" sz="1600" dirty="0"/>
              <a:t> COVID-19 </a:t>
            </a:r>
            <a:r>
              <a:rPr lang="es-MX" sz="1600" dirty="0" err="1"/>
              <a:t>Vaccine</a:t>
            </a:r>
            <a:r>
              <a:rPr lang="es-MX" sz="1600" dirty="0"/>
              <a:t> </a:t>
            </a:r>
            <a:r>
              <a:rPr lang="es-MX" sz="1600" dirty="0" err="1"/>
              <a:t>Communication</a:t>
            </a:r>
            <a:r>
              <a:rPr lang="es-MX" sz="1600" dirty="0"/>
              <a:t> </a:t>
            </a:r>
            <a:r>
              <a:rPr lang="es-MX" sz="1600" dirty="0" err="1"/>
              <a:t>Handbook</a:t>
            </a:r>
            <a:r>
              <a:rPr lang="es-MX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442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err="1"/>
              <a:t>Main</a:t>
            </a:r>
            <a:r>
              <a:rPr lang="es-MX" sz="3600" dirty="0"/>
              <a:t> </a:t>
            </a:r>
            <a:r>
              <a:rPr lang="es-MX" sz="3600" dirty="0" err="1"/>
              <a:t>factors</a:t>
            </a:r>
            <a:r>
              <a:rPr lang="es-MX" sz="3600" dirty="0"/>
              <a:t> </a:t>
            </a:r>
            <a:r>
              <a:rPr lang="es-MX" sz="3600" dirty="0" err="1"/>
              <a:t>associated</a:t>
            </a:r>
            <a:r>
              <a:rPr lang="es-MX" sz="3600" dirty="0"/>
              <a:t> </a:t>
            </a:r>
            <a:r>
              <a:rPr lang="es-MX" sz="3600" dirty="0" err="1"/>
              <a:t>with</a:t>
            </a:r>
            <a:r>
              <a:rPr lang="es-MX" sz="3600" dirty="0"/>
              <a:t> </a:t>
            </a:r>
            <a:br>
              <a:rPr lang="es-MX" sz="3600" dirty="0"/>
            </a:br>
            <a:r>
              <a:rPr lang="es-MX" sz="3600" dirty="0" err="1"/>
              <a:t>an</a:t>
            </a:r>
            <a:r>
              <a:rPr lang="es-MX" sz="3600" dirty="0"/>
              <a:t> </a:t>
            </a:r>
            <a:r>
              <a:rPr lang="es-MX" sz="3600" dirty="0" err="1"/>
              <a:t>increased</a:t>
            </a:r>
            <a:r>
              <a:rPr lang="es-MX" sz="3600" dirty="0"/>
              <a:t> </a:t>
            </a:r>
            <a:r>
              <a:rPr lang="es-MX" sz="3600" dirty="0" err="1"/>
              <a:t>hesitanty</a:t>
            </a:r>
            <a:r>
              <a:rPr lang="es-MX" sz="3600" dirty="0"/>
              <a:t> </a:t>
            </a:r>
            <a:r>
              <a:rPr lang="es-MX" sz="3600" dirty="0" err="1"/>
              <a:t>about</a:t>
            </a:r>
            <a:r>
              <a:rPr lang="es-MX" sz="3600" dirty="0"/>
              <a:t> COVID-19 </a:t>
            </a:r>
            <a:r>
              <a:rPr lang="es-MX" sz="3600" dirty="0" err="1"/>
              <a:t>vaccines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54000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4. </a:t>
            </a:r>
            <a:r>
              <a:rPr lang="es-MX" dirty="0" err="1"/>
              <a:t>People</a:t>
            </a:r>
            <a:r>
              <a:rPr lang="es-MX" dirty="0"/>
              <a:t> </a:t>
            </a:r>
            <a:r>
              <a:rPr lang="es-MX" dirty="0" err="1"/>
              <a:t>who</a:t>
            </a:r>
            <a:r>
              <a:rPr lang="es-MX" dirty="0"/>
              <a:t> </a:t>
            </a:r>
            <a:r>
              <a:rPr lang="es-MX" dirty="0" err="1"/>
              <a:t>let</a:t>
            </a:r>
            <a:r>
              <a:rPr lang="es-MX" dirty="0"/>
              <a:t> </a:t>
            </a:r>
            <a:r>
              <a:rPr lang="es-MX" dirty="0" err="1"/>
              <a:t>others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be </a:t>
            </a:r>
            <a:r>
              <a:rPr lang="es-MX" dirty="0" err="1"/>
              <a:t>vaccinated</a:t>
            </a:r>
            <a:r>
              <a:rPr lang="es-MX" dirty="0"/>
              <a:t> </a:t>
            </a:r>
            <a:r>
              <a:rPr lang="en-US" dirty="0"/>
              <a:t>while they receive the benefits of herd immunity without getting the vaccine.</a:t>
            </a:r>
          </a:p>
          <a:p>
            <a:pPr marL="0" indent="0">
              <a:buNone/>
            </a:pPr>
            <a:r>
              <a:rPr lang="en-US" dirty="0"/>
              <a:t>5. Young and Healthy individuals believing they are not at risk from COVID-19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971600" y="5805264"/>
            <a:ext cx="81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 </a:t>
            </a:r>
            <a:r>
              <a:rPr lang="es-MX" sz="1600" dirty="0" err="1"/>
              <a:t>Lewandowsky</a:t>
            </a:r>
            <a:r>
              <a:rPr lang="es-MX" sz="1600" dirty="0"/>
              <a:t>, S. et al. (2021). </a:t>
            </a:r>
            <a:r>
              <a:rPr lang="es-MX" sz="1600" dirty="0" err="1"/>
              <a:t>The</a:t>
            </a:r>
            <a:r>
              <a:rPr lang="es-MX" sz="1600" dirty="0"/>
              <a:t> COVID-19 </a:t>
            </a:r>
            <a:r>
              <a:rPr lang="es-MX" sz="1600" dirty="0" err="1"/>
              <a:t>Vaccine</a:t>
            </a:r>
            <a:r>
              <a:rPr lang="es-MX" sz="1600" dirty="0"/>
              <a:t> </a:t>
            </a:r>
            <a:r>
              <a:rPr lang="es-MX" sz="1600" dirty="0" err="1"/>
              <a:t>Communication</a:t>
            </a:r>
            <a:r>
              <a:rPr lang="es-MX" sz="1600" dirty="0"/>
              <a:t> </a:t>
            </a:r>
            <a:r>
              <a:rPr lang="es-MX" sz="1600" dirty="0" err="1"/>
              <a:t>Handbook</a:t>
            </a:r>
            <a:r>
              <a:rPr lang="es-MX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618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much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787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vast improvements in global vaccination coverage during the last decade, there is a growing trend in vaccine hesitancy and/or refusal globally</a:t>
            </a:r>
          </a:p>
          <a:p>
            <a:r>
              <a:rPr lang="en-US" dirty="0"/>
              <a:t>Vaccines are among the most cost-effective health technologies of all time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907704" y="576461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Wagner CE et al. Front Public Health. 2020;8:614113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426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choosing to be vaccinated, an individual protects themself but also protects their community by preventing disease transmission.</a:t>
            </a:r>
          </a:p>
          <a:p>
            <a:endParaRPr lang="en-US" dirty="0"/>
          </a:p>
          <a:p>
            <a:r>
              <a:rPr lang="en-US" dirty="0"/>
              <a:t>Vaccines save 5 lives every minute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626931" y="5709573"/>
            <a:ext cx="7517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 </a:t>
            </a:r>
            <a:r>
              <a:rPr lang="es-MX" sz="1600" dirty="0" err="1"/>
              <a:t>Lewandowsky</a:t>
            </a:r>
            <a:r>
              <a:rPr lang="es-MX" sz="1600" dirty="0"/>
              <a:t>, S. et al. (2021). </a:t>
            </a:r>
            <a:r>
              <a:rPr lang="es-MX" sz="1600" dirty="0" err="1"/>
              <a:t>The</a:t>
            </a:r>
            <a:r>
              <a:rPr lang="es-MX" sz="1600" dirty="0"/>
              <a:t> COVID-19 </a:t>
            </a:r>
            <a:r>
              <a:rPr lang="es-MX" sz="1600" dirty="0" err="1"/>
              <a:t>Vaccine</a:t>
            </a:r>
            <a:r>
              <a:rPr lang="es-MX" sz="1600" dirty="0"/>
              <a:t> </a:t>
            </a:r>
            <a:r>
              <a:rPr lang="es-MX" sz="1600" dirty="0" err="1"/>
              <a:t>Communication</a:t>
            </a:r>
            <a:r>
              <a:rPr lang="es-MX" sz="1600" dirty="0"/>
              <a:t> </a:t>
            </a:r>
            <a:r>
              <a:rPr lang="es-MX" sz="1600" dirty="0" err="1"/>
              <a:t>Handbook</a:t>
            </a:r>
            <a:r>
              <a:rPr lang="es-MX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694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</a:t>
            </a:r>
            <a:r>
              <a:rPr lang="en-US" b="1" i="1" dirty="0"/>
              <a:t>refusal</a:t>
            </a:r>
            <a:r>
              <a:rPr lang="en-US" dirty="0"/>
              <a:t> factors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Underestimated risk of disease</a:t>
            </a:r>
          </a:p>
          <a:p>
            <a:r>
              <a:rPr lang="en-US" dirty="0"/>
              <a:t>Overestimated risk of vaccine-induced adverse effects</a:t>
            </a:r>
          </a:p>
          <a:p>
            <a:r>
              <a:rPr lang="en-US" dirty="0"/>
              <a:t>Risk perceptions are rightly placed as core concepts in theories of health behavior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835696" y="566124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Brewer NT et al. Health Psychol. 2007 Mar;26(2):136-45.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178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Vaccine</a:t>
            </a:r>
            <a:r>
              <a:rPr lang="es-MX" dirty="0"/>
              <a:t> </a:t>
            </a:r>
            <a:r>
              <a:rPr lang="es-MX" dirty="0" err="1"/>
              <a:t>hesitancy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8096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0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are more likely to accept vaccination when: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perceive a high risk of contracting the disease when unvaccinated</a:t>
            </a:r>
          </a:p>
          <a:p>
            <a:r>
              <a:rPr lang="en-US" dirty="0"/>
              <a:t>Increased personal vulnerability to develop the disease</a:t>
            </a:r>
          </a:p>
          <a:p>
            <a:r>
              <a:rPr lang="en-US" dirty="0"/>
              <a:t>Greater severity of the disease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583662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Brewer NT et al. Health Psychol. 2007 Mar;26(2):136-45.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131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s-MX" dirty="0"/>
              <a:t>COVID-19 </a:t>
            </a:r>
            <a:r>
              <a:rPr lang="es-MX" dirty="0" err="1"/>
              <a:t>pandemic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655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b="5988"/>
          <a:stretch/>
        </p:blipFill>
        <p:spPr bwMode="auto">
          <a:xfrm>
            <a:off x="21160" y="0"/>
            <a:ext cx="9217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2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COVID-19 </a:t>
            </a:r>
            <a:r>
              <a:rPr lang="es-MX" dirty="0" err="1"/>
              <a:t>Vaccines</a:t>
            </a:r>
            <a:r>
              <a:rPr lang="es-MX" dirty="0"/>
              <a:t> </a:t>
            </a:r>
            <a:r>
              <a:rPr lang="es-MX" dirty="0" err="1"/>
              <a:t>Development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err="1"/>
              <a:t>Recruitment</a:t>
            </a:r>
            <a:r>
              <a:rPr lang="es-MX" dirty="0"/>
              <a:t> </a:t>
            </a:r>
            <a:r>
              <a:rPr lang="es-MX" dirty="0" err="1"/>
              <a:t>period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short </a:t>
            </a:r>
            <a:r>
              <a:rPr lang="es-MX" dirty="0" err="1"/>
              <a:t>compared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usual 12-18 </a:t>
            </a:r>
            <a:r>
              <a:rPr lang="es-MX" dirty="0" err="1"/>
              <a:t>months</a:t>
            </a:r>
            <a:r>
              <a:rPr lang="es-MX" dirty="0"/>
              <a:t> </a:t>
            </a:r>
            <a:r>
              <a:rPr lang="es-MX" dirty="0" err="1"/>
              <a:t>period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vaccines</a:t>
            </a:r>
            <a:endParaRPr lang="es-MX" dirty="0"/>
          </a:p>
          <a:p>
            <a:r>
              <a:rPr lang="es-MX" dirty="0"/>
              <a:t>More </a:t>
            </a:r>
            <a:r>
              <a:rPr lang="es-MX" dirty="0" err="1"/>
              <a:t>participants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vaccines</a:t>
            </a:r>
            <a:endParaRPr lang="es-MX" dirty="0"/>
          </a:p>
          <a:p>
            <a:r>
              <a:rPr lang="en-US" dirty="0"/>
              <a:t>It was no delay between completion of testing and rollout – Pharmaceutical companies</a:t>
            </a:r>
          </a:p>
          <a:p>
            <a:r>
              <a:rPr lang="en-US" dirty="0"/>
              <a:t>Funding was not an obstacle</a:t>
            </a:r>
          </a:p>
          <a:p>
            <a:r>
              <a:rPr lang="es-MX" dirty="0" err="1"/>
              <a:t>Side</a:t>
            </a:r>
            <a:r>
              <a:rPr lang="es-MX" dirty="0"/>
              <a:t> </a:t>
            </a:r>
            <a:r>
              <a:rPr lang="es-MX" dirty="0" err="1"/>
              <a:t>effects</a:t>
            </a:r>
            <a:r>
              <a:rPr lang="es-MX" dirty="0"/>
              <a:t> are </a:t>
            </a:r>
            <a:r>
              <a:rPr lang="es-MX" dirty="0" err="1"/>
              <a:t>transient</a:t>
            </a:r>
            <a:r>
              <a:rPr lang="es-MX" dirty="0"/>
              <a:t> (24-48 </a:t>
            </a:r>
            <a:r>
              <a:rPr lang="es-MX" dirty="0" err="1"/>
              <a:t>hours</a:t>
            </a:r>
            <a:r>
              <a:rPr lang="es-MX" dirty="0"/>
              <a:t>)</a:t>
            </a:r>
          </a:p>
          <a:p>
            <a:r>
              <a:rPr lang="es-MX" dirty="0" err="1"/>
              <a:t>Serious</a:t>
            </a:r>
            <a:r>
              <a:rPr lang="es-MX" dirty="0"/>
              <a:t> </a:t>
            </a:r>
            <a:r>
              <a:rPr lang="es-MX" dirty="0" err="1"/>
              <a:t>side</a:t>
            </a:r>
            <a:r>
              <a:rPr lang="es-MX" dirty="0"/>
              <a:t> </a:t>
            </a:r>
            <a:r>
              <a:rPr lang="es-MX" dirty="0" err="1"/>
              <a:t>effects</a:t>
            </a:r>
            <a:r>
              <a:rPr lang="es-MX" dirty="0"/>
              <a:t> are </a:t>
            </a:r>
            <a:r>
              <a:rPr lang="es-MX" dirty="0" err="1"/>
              <a:t>extremely</a:t>
            </a:r>
            <a:r>
              <a:rPr lang="es-MX" dirty="0"/>
              <a:t> </a:t>
            </a:r>
            <a:r>
              <a:rPr lang="es-MX" dirty="0" err="1"/>
              <a:t>rare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55576" y="5790037"/>
            <a:ext cx="8666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 </a:t>
            </a:r>
            <a:r>
              <a:rPr lang="es-MX" sz="1600" dirty="0" err="1"/>
              <a:t>Lewandowsky</a:t>
            </a:r>
            <a:r>
              <a:rPr lang="es-MX" sz="1600" dirty="0"/>
              <a:t>, S. et al. (2021). </a:t>
            </a:r>
            <a:r>
              <a:rPr lang="es-MX" sz="1600" dirty="0" err="1"/>
              <a:t>The</a:t>
            </a:r>
            <a:r>
              <a:rPr lang="es-MX" sz="1600" dirty="0"/>
              <a:t> COVID-19 </a:t>
            </a:r>
            <a:r>
              <a:rPr lang="es-MX" sz="1600" dirty="0" err="1"/>
              <a:t>Vaccine</a:t>
            </a:r>
            <a:r>
              <a:rPr lang="es-MX" sz="1600" dirty="0"/>
              <a:t> </a:t>
            </a:r>
            <a:r>
              <a:rPr lang="es-MX" sz="1600" dirty="0" err="1"/>
              <a:t>Communication</a:t>
            </a:r>
            <a:r>
              <a:rPr lang="es-MX" sz="1600" dirty="0"/>
              <a:t> </a:t>
            </a:r>
            <a:r>
              <a:rPr lang="es-MX" sz="1600" dirty="0" err="1"/>
              <a:t>Handbook</a:t>
            </a:r>
            <a:r>
              <a:rPr lang="es-MX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2551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827</TotalTime>
  <Words>594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Brush Script MT</vt:lpstr>
      <vt:lpstr>Constantia</vt:lpstr>
      <vt:lpstr>Franklin Gothic Book</vt:lpstr>
      <vt:lpstr>Rage Italic</vt:lpstr>
      <vt:lpstr>Chincheta</vt:lpstr>
      <vt:lpstr>IAP Young Physician Leaders (YPL) Webinar</vt:lpstr>
      <vt:lpstr>Presentación de PowerPoint</vt:lpstr>
      <vt:lpstr>Presentación de PowerPoint</vt:lpstr>
      <vt:lpstr>Vaccine refusal factors</vt:lpstr>
      <vt:lpstr>Vaccine hesitancy</vt:lpstr>
      <vt:lpstr>People are more likely to accept vaccination when:</vt:lpstr>
      <vt:lpstr>COVID-19 pandemic</vt:lpstr>
      <vt:lpstr>Presentación de PowerPoint</vt:lpstr>
      <vt:lpstr>COVID-19 Vaccines Development</vt:lpstr>
      <vt:lpstr>Confidence and Receptivity for  COVID-19 Vaccines: Systematic Review</vt:lpstr>
      <vt:lpstr>Presentación de PowerPoint</vt:lpstr>
      <vt:lpstr>The Role of Healthcare Professionals</vt:lpstr>
      <vt:lpstr>Main factors associated with  an increased hesitanty about  COVID-19 vaccines</vt:lpstr>
      <vt:lpstr>Main factors associated with  an increased hesitanty about COVID-19 vaccines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IAP Young Physician Leaders (YPL) Webinar</dc:title>
  <dc:creator>Juan Carlos Nuñez Enriquez</dc:creator>
  <cp:lastModifiedBy>Juan Carlos Núñez Enríquez</cp:lastModifiedBy>
  <cp:revision>31</cp:revision>
  <dcterms:created xsi:type="dcterms:W3CDTF">2021-01-12T15:47:32Z</dcterms:created>
  <dcterms:modified xsi:type="dcterms:W3CDTF">2021-01-20T15:09:43Z</dcterms:modified>
</cp:coreProperties>
</file>