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57" r:id="rId6"/>
    <p:sldId id="325" r:id="rId7"/>
    <p:sldId id="322" r:id="rId8"/>
    <p:sldId id="328" r:id="rId9"/>
    <p:sldId id="298" r:id="rId10"/>
    <p:sldId id="336" r:id="rId11"/>
    <p:sldId id="326" r:id="rId12"/>
    <p:sldId id="327" r:id="rId13"/>
    <p:sldId id="319" r:id="rId14"/>
    <p:sldId id="310" r:id="rId15"/>
    <p:sldId id="315" r:id="rId16"/>
    <p:sldId id="323" r:id="rId17"/>
    <p:sldId id="335" r:id="rId18"/>
    <p:sldId id="321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67574" autoAdjust="0"/>
  </p:normalViewPr>
  <p:slideViewPr>
    <p:cSldViewPr>
      <p:cViewPr>
        <p:scale>
          <a:sx n="60" d="100"/>
          <a:sy n="60" d="100"/>
        </p:scale>
        <p:origin x="-112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B23451-1926-4809-BF25-49E9828308C0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F3F57D-3396-47E9-9ADF-B9DC8498920D}">
      <dgm:prSet phldrT="[Text]" custT="1"/>
      <dgm:spPr/>
      <dgm:t>
        <a:bodyPr/>
        <a:lstStyle/>
        <a:p>
          <a:r>
            <a:rPr lang="en-US" sz="1500" dirty="0" smtClean="0"/>
            <a:t>Environmental sustainability</a:t>
          </a:r>
          <a:endParaRPr lang="en-US" sz="1500" dirty="0"/>
        </a:p>
      </dgm:t>
    </dgm:pt>
    <dgm:pt modelId="{45E4E71B-F5A1-4813-A9B5-95996D2ADCB5}" type="parTrans" cxnId="{7CA4E69B-D7C5-4D2D-BF9E-77F0147352AB}">
      <dgm:prSet/>
      <dgm:spPr/>
      <dgm:t>
        <a:bodyPr/>
        <a:lstStyle/>
        <a:p>
          <a:endParaRPr lang="en-US"/>
        </a:p>
      </dgm:t>
    </dgm:pt>
    <dgm:pt modelId="{1571219C-B4F7-40F0-8F46-ECEF244C8270}" type="sibTrans" cxnId="{7CA4E69B-D7C5-4D2D-BF9E-77F0147352AB}">
      <dgm:prSet/>
      <dgm:spPr/>
      <dgm:t>
        <a:bodyPr/>
        <a:lstStyle/>
        <a:p>
          <a:endParaRPr lang="en-US"/>
        </a:p>
      </dgm:t>
    </dgm:pt>
    <dgm:pt modelId="{2B63A996-6009-448B-B445-89CD94753241}">
      <dgm:prSet phldrT="[Text]"/>
      <dgm:spPr/>
      <dgm:t>
        <a:bodyPr/>
        <a:lstStyle/>
        <a:p>
          <a:r>
            <a:rPr lang="en-US" dirty="0" smtClean="0"/>
            <a:t>Peace and Security</a:t>
          </a:r>
          <a:endParaRPr lang="en-US" dirty="0"/>
        </a:p>
      </dgm:t>
    </dgm:pt>
    <dgm:pt modelId="{F8673CC2-00D5-480B-8B27-1A5391FE0484}" type="parTrans" cxnId="{0BB387D4-FB4B-4CF4-9BF9-5F940EA2C4DA}">
      <dgm:prSet/>
      <dgm:spPr/>
      <dgm:t>
        <a:bodyPr/>
        <a:lstStyle/>
        <a:p>
          <a:endParaRPr lang="en-US"/>
        </a:p>
      </dgm:t>
    </dgm:pt>
    <dgm:pt modelId="{2CF5CBAB-770A-4D56-8A11-C55C842DF4EC}" type="sibTrans" cxnId="{0BB387D4-FB4B-4CF4-9BF9-5F940EA2C4DA}">
      <dgm:prSet/>
      <dgm:spPr/>
      <dgm:t>
        <a:bodyPr/>
        <a:lstStyle/>
        <a:p>
          <a:endParaRPr lang="en-US"/>
        </a:p>
      </dgm:t>
    </dgm:pt>
    <dgm:pt modelId="{02F58DB0-D95F-4860-A106-ECF694465A6D}">
      <dgm:prSet phldrT="[Text]"/>
      <dgm:spPr/>
      <dgm:t>
        <a:bodyPr/>
        <a:lstStyle/>
        <a:p>
          <a:r>
            <a:rPr lang="en-US" dirty="0" smtClean="0"/>
            <a:t>Inclusive social development</a:t>
          </a:r>
          <a:endParaRPr lang="en-US" dirty="0"/>
        </a:p>
      </dgm:t>
    </dgm:pt>
    <dgm:pt modelId="{23C42E82-5616-46E5-9E34-E6EB079BECEC}" type="parTrans" cxnId="{5F7AA552-3DFB-44B1-AA3C-76A5419FA7AB}">
      <dgm:prSet/>
      <dgm:spPr/>
      <dgm:t>
        <a:bodyPr/>
        <a:lstStyle/>
        <a:p>
          <a:endParaRPr lang="en-US"/>
        </a:p>
      </dgm:t>
    </dgm:pt>
    <dgm:pt modelId="{A23BB201-0783-49ED-BDD6-D0C126F19C5F}" type="sibTrans" cxnId="{5F7AA552-3DFB-44B1-AA3C-76A5419FA7AB}">
      <dgm:prSet/>
      <dgm:spPr/>
      <dgm:t>
        <a:bodyPr/>
        <a:lstStyle/>
        <a:p>
          <a:endParaRPr lang="en-US"/>
        </a:p>
      </dgm:t>
    </dgm:pt>
    <dgm:pt modelId="{4C32E40D-4E75-47E2-96DC-984BCAEBA41C}">
      <dgm:prSet phldrT="[Text]"/>
      <dgm:spPr/>
      <dgm:t>
        <a:bodyPr/>
        <a:lstStyle/>
        <a:p>
          <a:r>
            <a:rPr lang="en-US" dirty="0" smtClean="0"/>
            <a:t>Inclusive economic development</a:t>
          </a:r>
          <a:endParaRPr lang="en-US" dirty="0"/>
        </a:p>
      </dgm:t>
    </dgm:pt>
    <dgm:pt modelId="{612E8428-FC26-4470-A8FC-AD5053F6B87F}" type="parTrans" cxnId="{CABCF336-ED93-4B1A-8452-9C2B5FC23F1A}">
      <dgm:prSet/>
      <dgm:spPr/>
      <dgm:t>
        <a:bodyPr/>
        <a:lstStyle/>
        <a:p>
          <a:endParaRPr lang="en-US"/>
        </a:p>
      </dgm:t>
    </dgm:pt>
    <dgm:pt modelId="{21BBE5B8-B4BB-40E4-8B7B-E028D29A2C86}" type="sibTrans" cxnId="{CABCF336-ED93-4B1A-8452-9C2B5FC23F1A}">
      <dgm:prSet/>
      <dgm:spPr/>
      <dgm:t>
        <a:bodyPr/>
        <a:lstStyle/>
        <a:p>
          <a:endParaRPr lang="en-US"/>
        </a:p>
      </dgm:t>
    </dgm:pt>
    <dgm:pt modelId="{1E53DB06-13CB-4876-BA30-87CA55C58D30}">
      <dgm:prSet phldrT="[Text]"/>
      <dgm:spPr/>
      <dgm:t>
        <a:bodyPr/>
        <a:lstStyle/>
        <a:p>
          <a:r>
            <a:rPr lang="en-US" dirty="0" smtClean="0"/>
            <a:t>Human rights</a:t>
          </a:r>
        </a:p>
        <a:p>
          <a:r>
            <a:rPr lang="en-US" dirty="0" smtClean="0"/>
            <a:t>Equality </a:t>
          </a:r>
        </a:p>
        <a:p>
          <a:r>
            <a:rPr lang="en-US" dirty="0" smtClean="0"/>
            <a:t>Sustainability</a:t>
          </a:r>
          <a:endParaRPr lang="en-US" dirty="0"/>
        </a:p>
      </dgm:t>
    </dgm:pt>
    <dgm:pt modelId="{B744646A-040F-426E-A61B-3F5376B9DFC4}" type="sibTrans" cxnId="{811883A9-6034-4E94-AAA9-A2F6CB1C953C}">
      <dgm:prSet/>
      <dgm:spPr/>
      <dgm:t>
        <a:bodyPr/>
        <a:lstStyle/>
        <a:p>
          <a:endParaRPr lang="en-US"/>
        </a:p>
      </dgm:t>
    </dgm:pt>
    <dgm:pt modelId="{616B6005-3E4B-4FC5-BA38-0F582B87B79A}" type="parTrans" cxnId="{811883A9-6034-4E94-AAA9-A2F6CB1C953C}">
      <dgm:prSet/>
      <dgm:spPr/>
      <dgm:t>
        <a:bodyPr/>
        <a:lstStyle/>
        <a:p>
          <a:endParaRPr lang="en-US"/>
        </a:p>
      </dgm:t>
    </dgm:pt>
    <dgm:pt modelId="{5F4E9810-C618-4272-ACD6-5F29FCEE860D}" type="pres">
      <dgm:prSet presAssocID="{8AB23451-1926-4809-BF25-49E9828308C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C1B3D6-8C8A-44FD-B417-C94A6F3E775A}" type="pres">
      <dgm:prSet presAssocID="{1E53DB06-13CB-4876-BA30-87CA55C58D30}" presName="centerShape" presStyleLbl="node0" presStyleIdx="0" presStyleCnt="1"/>
      <dgm:spPr>
        <a:prstGeom prst="flowChartDecision">
          <a:avLst/>
        </a:prstGeom>
      </dgm:spPr>
      <dgm:t>
        <a:bodyPr/>
        <a:lstStyle/>
        <a:p>
          <a:endParaRPr lang="en-US"/>
        </a:p>
      </dgm:t>
    </dgm:pt>
    <dgm:pt modelId="{8132B079-975D-485C-9E09-7BF96C680F57}" type="pres">
      <dgm:prSet presAssocID="{14F3F57D-3396-47E9-9ADF-B9DC8498920D}" presName="node" presStyleLbl="node1" presStyleIdx="0" presStyleCnt="4" custRadScaleRad="100083" custRadScaleInc="-1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F2DF7-C819-43DE-AE8F-808DBA9469AF}" type="pres">
      <dgm:prSet presAssocID="{14F3F57D-3396-47E9-9ADF-B9DC8498920D}" presName="dummy" presStyleCnt="0"/>
      <dgm:spPr/>
    </dgm:pt>
    <dgm:pt modelId="{D0FB671D-ED10-476C-8E47-1029E9F899B4}" type="pres">
      <dgm:prSet presAssocID="{1571219C-B4F7-40F0-8F46-ECEF244C827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4745CF8-C51F-423D-A313-DFA8F1FDF87C}" type="pres">
      <dgm:prSet presAssocID="{2B63A996-6009-448B-B445-89CD947532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F4C2F-441D-40A5-8F78-14F9E141A1C4}" type="pres">
      <dgm:prSet presAssocID="{2B63A996-6009-448B-B445-89CD94753241}" presName="dummy" presStyleCnt="0"/>
      <dgm:spPr/>
    </dgm:pt>
    <dgm:pt modelId="{F648F54B-6E82-461A-8306-7A653C60786F}" type="pres">
      <dgm:prSet presAssocID="{2CF5CBAB-770A-4D56-8A11-C55C842DF4E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02AC481-C111-49DE-8C53-E36149A89373}" type="pres">
      <dgm:prSet presAssocID="{02F58DB0-D95F-4860-A106-ECF694465A6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F35C8-7663-4A69-92F7-C70BC005B69B}" type="pres">
      <dgm:prSet presAssocID="{02F58DB0-D95F-4860-A106-ECF694465A6D}" presName="dummy" presStyleCnt="0"/>
      <dgm:spPr/>
    </dgm:pt>
    <dgm:pt modelId="{2E4047DF-F075-40B1-8AEC-3579931BF825}" type="pres">
      <dgm:prSet presAssocID="{A23BB201-0783-49ED-BDD6-D0C126F19C5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F283271-E33D-4DE7-A78B-E729BF8CCA4D}" type="pres">
      <dgm:prSet presAssocID="{4C32E40D-4E75-47E2-96DC-984BCAEBA41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E5519-C7FA-4DBD-9DDF-D14842AFBC75}" type="pres">
      <dgm:prSet presAssocID="{4C32E40D-4E75-47E2-96DC-984BCAEBA41C}" presName="dummy" presStyleCnt="0"/>
      <dgm:spPr/>
    </dgm:pt>
    <dgm:pt modelId="{49025AFF-F2DC-4298-B591-39CED895EB38}" type="pres">
      <dgm:prSet presAssocID="{21BBE5B8-B4BB-40E4-8B7B-E028D29A2C86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1E98EDB-3D8C-4BEA-8673-E9B77DA222EE}" type="presOf" srcId="{02F58DB0-D95F-4860-A106-ECF694465A6D}" destId="{B02AC481-C111-49DE-8C53-E36149A89373}" srcOrd="0" destOrd="0" presId="urn:microsoft.com/office/officeart/2005/8/layout/radial6"/>
    <dgm:cxn modelId="{811883A9-6034-4E94-AAA9-A2F6CB1C953C}" srcId="{8AB23451-1926-4809-BF25-49E9828308C0}" destId="{1E53DB06-13CB-4876-BA30-87CA55C58D30}" srcOrd="0" destOrd="0" parTransId="{616B6005-3E4B-4FC5-BA38-0F582B87B79A}" sibTransId="{B744646A-040F-426E-A61B-3F5376B9DFC4}"/>
    <dgm:cxn modelId="{7CA4E69B-D7C5-4D2D-BF9E-77F0147352AB}" srcId="{1E53DB06-13CB-4876-BA30-87CA55C58D30}" destId="{14F3F57D-3396-47E9-9ADF-B9DC8498920D}" srcOrd="0" destOrd="0" parTransId="{45E4E71B-F5A1-4813-A9B5-95996D2ADCB5}" sibTransId="{1571219C-B4F7-40F0-8F46-ECEF244C8270}"/>
    <dgm:cxn modelId="{96BACCB9-096A-455E-9447-B42BCE6C0713}" type="presOf" srcId="{2B63A996-6009-448B-B445-89CD94753241}" destId="{D4745CF8-C51F-423D-A313-DFA8F1FDF87C}" srcOrd="0" destOrd="0" presId="urn:microsoft.com/office/officeart/2005/8/layout/radial6"/>
    <dgm:cxn modelId="{0BB387D4-FB4B-4CF4-9BF9-5F940EA2C4DA}" srcId="{1E53DB06-13CB-4876-BA30-87CA55C58D30}" destId="{2B63A996-6009-448B-B445-89CD94753241}" srcOrd="1" destOrd="0" parTransId="{F8673CC2-00D5-480B-8B27-1A5391FE0484}" sibTransId="{2CF5CBAB-770A-4D56-8A11-C55C842DF4EC}"/>
    <dgm:cxn modelId="{38A2F485-0A1F-49E6-BFE4-1827C39DAA88}" type="presOf" srcId="{2CF5CBAB-770A-4D56-8A11-C55C842DF4EC}" destId="{F648F54B-6E82-461A-8306-7A653C60786F}" srcOrd="0" destOrd="0" presId="urn:microsoft.com/office/officeart/2005/8/layout/radial6"/>
    <dgm:cxn modelId="{236B524D-F7AB-4D41-A79C-C30471DBF5DE}" type="presOf" srcId="{8AB23451-1926-4809-BF25-49E9828308C0}" destId="{5F4E9810-C618-4272-ACD6-5F29FCEE860D}" srcOrd="0" destOrd="0" presId="urn:microsoft.com/office/officeart/2005/8/layout/radial6"/>
    <dgm:cxn modelId="{E41F2DE1-D9A4-4C03-B90F-F21229A7A6FE}" type="presOf" srcId="{21BBE5B8-B4BB-40E4-8B7B-E028D29A2C86}" destId="{49025AFF-F2DC-4298-B591-39CED895EB38}" srcOrd="0" destOrd="0" presId="urn:microsoft.com/office/officeart/2005/8/layout/radial6"/>
    <dgm:cxn modelId="{67770B8F-66D7-42A1-9D0C-8F18DAD77483}" type="presOf" srcId="{1E53DB06-13CB-4876-BA30-87CA55C58D30}" destId="{50C1B3D6-8C8A-44FD-B417-C94A6F3E775A}" srcOrd="0" destOrd="0" presId="urn:microsoft.com/office/officeart/2005/8/layout/radial6"/>
    <dgm:cxn modelId="{D902FFF9-817D-4CAF-9824-47D12AF0940B}" type="presOf" srcId="{1571219C-B4F7-40F0-8F46-ECEF244C8270}" destId="{D0FB671D-ED10-476C-8E47-1029E9F899B4}" srcOrd="0" destOrd="0" presId="urn:microsoft.com/office/officeart/2005/8/layout/radial6"/>
    <dgm:cxn modelId="{BE2C1685-8062-4AB8-A897-2B3F7071C822}" type="presOf" srcId="{14F3F57D-3396-47E9-9ADF-B9DC8498920D}" destId="{8132B079-975D-485C-9E09-7BF96C680F57}" srcOrd="0" destOrd="0" presId="urn:microsoft.com/office/officeart/2005/8/layout/radial6"/>
    <dgm:cxn modelId="{CABCF336-ED93-4B1A-8452-9C2B5FC23F1A}" srcId="{1E53DB06-13CB-4876-BA30-87CA55C58D30}" destId="{4C32E40D-4E75-47E2-96DC-984BCAEBA41C}" srcOrd="3" destOrd="0" parTransId="{612E8428-FC26-4470-A8FC-AD5053F6B87F}" sibTransId="{21BBE5B8-B4BB-40E4-8B7B-E028D29A2C86}"/>
    <dgm:cxn modelId="{5F7AA552-3DFB-44B1-AA3C-76A5419FA7AB}" srcId="{1E53DB06-13CB-4876-BA30-87CA55C58D30}" destId="{02F58DB0-D95F-4860-A106-ECF694465A6D}" srcOrd="2" destOrd="0" parTransId="{23C42E82-5616-46E5-9E34-E6EB079BECEC}" sibTransId="{A23BB201-0783-49ED-BDD6-D0C126F19C5F}"/>
    <dgm:cxn modelId="{7397DAE8-1A8D-43C4-8502-7B1B1622897A}" type="presOf" srcId="{4C32E40D-4E75-47E2-96DC-984BCAEBA41C}" destId="{5F283271-E33D-4DE7-A78B-E729BF8CCA4D}" srcOrd="0" destOrd="0" presId="urn:microsoft.com/office/officeart/2005/8/layout/radial6"/>
    <dgm:cxn modelId="{5FE78941-EFB0-4BFE-970F-E1FDB4FC5E2E}" type="presOf" srcId="{A23BB201-0783-49ED-BDD6-D0C126F19C5F}" destId="{2E4047DF-F075-40B1-8AEC-3579931BF825}" srcOrd="0" destOrd="0" presId="urn:microsoft.com/office/officeart/2005/8/layout/radial6"/>
    <dgm:cxn modelId="{D846B017-F2A6-43CB-AB7F-C481ED5E2FB8}" type="presParOf" srcId="{5F4E9810-C618-4272-ACD6-5F29FCEE860D}" destId="{50C1B3D6-8C8A-44FD-B417-C94A6F3E775A}" srcOrd="0" destOrd="0" presId="urn:microsoft.com/office/officeart/2005/8/layout/radial6"/>
    <dgm:cxn modelId="{377AEFFB-8ADE-4F49-B55C-BAB9F8D65DE5}" type="presParOf" srcId="{5F4E9810-C618-4272-ACD6-5F29FCEE860D}" destId="{8132B079-975D-485C-9E09-7BF96C680F57}" srcOrd="1" destOrd="0" presId="urn:microsoft.com/office/officeart/2005/8/layout/radial6"/>
    <dgm:cxn modelId="{B21F66DF-E0C2-48C5-B419-CD47B384698D}" type="presParOf" srcId="{5F4E9810-C618-4272-ACD6-5F29FCEE860D}" destId="{84EF2DF7-C819-43DE-AE8F-808DBA9469AF}" srcOrd="2" destOrd="0" presId="urn:microsoft.com/office/officeart/2005/8/layout/radial6"/>
    <dgm:cxn modelId="{02B940A1-6A29-4418-9AE8-500F46E8F595}" type="presParOf" srcId="{5F4E9810-C618-4272-ACD6-5F29FCEE860D}" destId="{D0FB671D-ED10-476C-8E47-1029E9F899B4}" srcOrd="3" destOrd="0" presId="urn:microsoft.com/office/officeart/2005/8/layout/radial6"/>
    <dgm:cxn modelId="{65B11FC8-38AD-4B61-B8A5-45EA82DE29C6}" type="presParOf" srcId="{5F4E9810-C618-4272-ACD6-5F29FCEE860D}" destId="{D4745CF8-C51F-423D-A313-DFA8F1FDF87C}" srcOrd="4" destOrd="0" presId="urn:microsoft.com/office/officeart/2005/8/layout/radial6"/>
    <dgm:cxn modelId="{E39F5ED0-DC84-473C-8E5A-2024CFB50BEE}" type="presParOf" srcId="{5F4E9810-C618-4272-ACD6-5F29FCEE860D}" destId="{F9DF4C2F-441D-40A5-8F78-14F9E141A1C4}" srcOrd="5" destOrd="0" presId="urn:microsoft.com/office/officeart/2005/8/layout/radial6"/>
    <dgm:cxn modelId="{AFCCC360-C762-4370-893F-7BB85C6382C1}" type="presParOf" srcId="{5F4E9810-C618-4272-ACD6-5F29FCEE860D}" destId="{F648F54B-6E82-461A-8306-7A653C60786F}" srcOrd="6" destOrd="0" presId="urn:microsoft.com/office/officeart/2005/8/layout/radial6"/>
    <dgm:cxn modelId="{44A00E11-D58E-48BF-B02D-EB58441C3B60}" type="presParOf" srcId="{5F4E9810-C618-4272-ACD6-5F29FCEE860D}" destId="{B02AC481-C111-49DE-8C53-E36149A89373}" srcOrd="7" destOrd="0" presId="urn:microsoft.com/office/officeart/2005/8/layout/radial6"/>
    <dgm:cxn modelId="{B78B8175-81D6-4FA5-8608-C35C195791A1}" type="presParOf" srcId="{5F4E9810-C618-4272-ACD6-5F29FCEE860D}" destId="{57BF35C8-7663-4A69-92F7-C70BC005B69B}" srcOrd="8" destOrd="0" presId="urn:microsoft.com/office/officeart/2005/8/layout/radial6"/>
    <dgm:cxn modelId="{1F70AA4D-1B3D-4F78-8D92-9B2E4ED1E5A7}" type="presParOf" srcId="{5F4E9810-C618-4272-ACD6-5F29FCEE860D}" destId="{2E4047DF-F075-40B1-8AEC-3579931BF825}" srcOrd="9" destOrd="0" presId="urn:microsoft.com/office/officeart/2005/8/layout/radial6"/>
    <dgm:cxn modelId="{7E75A204-879C-41FE-93B3-88DED89A42FE}" type="presParOf" srcId="{5F4E9810-C618-4272-ACD6-5F29FCEE860D}" destId="{5F283271-E33D-4DE7-A78B-E729BF8CCA4D}" srcOrd="10" destOrd="0" presId="urn:microsoft.com/office/officeart/2005/8/layout/radial6"/>
    <dgm:cxn modelId="{A7B82C35-4275-404C-A49B-C3ED89FD6AD1}" type="presParOf" srcId="{5F4E9810-C618-4272-ACD6-5F29FCEE860D}" destId="{2DEE5519-C7FA-4DBD-9DDF-D14842AFBC75}" srcOrd="11" destOrd="0" presId="urn:microsoft.com/office/officeart/2005/8/layout/radial6"/>
    <dgm:cxn modelId="{E788940C-8CA2-4B9F-85B8-3FF1D6926365}" type="presParOf" srcId="{5F4E9810-C618-4272-ACD6-5F29FCEE860D}" destId="{49025AFF-F2DC-4298-B591-39CED895EB3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25AFF-F2DC-4298-B591-39CED895EB38}">
      <dsp:nvSpPr>
        <dsp:cNvPr id="0" name=""/>
        <dsp:cNvSpPr/>
      </dsp:nvSpPr>
      <dsp:spPr>
        <a:xfrm>
          <a:off x="2373458" y="771304"/>
          <a:ext cx="5159080" cy="5159080"/>
        </a:xfrm>
        <a:prstGeom prst="blockArc">
          <a:avLst>
            <a:gd name="adj1" fmla="val 10797332"/>
            <a:gd name="adj2" fmla="val 16174132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047DF-F075-40B1-8AEC-3579931BF825}">
      <dsp:nvSpPr>
        <dsp:cNvPr id="0" name=""/>
        <dsp:cNvSpPr/>
      </dsp:nvSpPr>
      <dsp:spPr>
        <a:xfrm>
          <a:off x="2373459" y="773259"/>
          <a:ext cx="5159080" cy="5159080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8F54B-6E82-461A-8306-7A653C60786F}">
      <dsp:nvSpPr>
        <dsp:cNvPr id="0" name=""/>
        <dsp:cNvSpPr/>
      </dsp:nvSpPr>
      <dsp:spPr>
        <a:xfrm>
          <a:off x="2373459" y="773259"/>
          <a:ext cx="5159080" cy="5159080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B671D-ED10-476C-8E47-1029E9F899B4}">
      <dsp:nvSpPr>
        <dsp:cNvPr id="0" name=""/>
        <dsp:cNvSpPr/>
      </dsp:nvSpPr>
      <dsp:spPr>
        <a:xfrm>
          <a:off x="2373460" y="771304"/>
          <a:ext cx="5159080" cy="5159080"/>
        </a:xfrm>
        <a:prstGeom prst="blockArc">
          <a:avLst>
            <a:gd name="adj1" fmla="val 16174130"/>
            <a:gd name="adj2" fmla="val 2668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1B3D6-8C8A-44FD-B417-C94A6F3E775A}">
      <dsp:nvSpPr>
        <dsp:cNvPr id="0" name=""/>
        <dsp:cNvSpPr/>
      </dsp:nvSpPr>
      <dsp:spPr>
        <a:xfrm>
          <a:off x="3765537" y="2165337"/>
          <a:ext cx="2374924" cy="2374924"/>
        </a:xfrm>
        <a:prstGeom prst="flowChartDecis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Human rights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Equality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Sustainability</a:t>
          </a:r>
          <a:endParaRPr lang="en-US" sz="1600" kern="1200" dirty="0"/>
        </a:p>
      </dsp:txBody>
      <dsp:txXfrm>
        <a:off x="4359268" y="2759068"/>
        <a:ext cx="1187462" cy="1187462"/>
      </dsp:txXfrm>
    </dsp:sp>
    <dsp:sp modelId="{8132B079-975D-485C-9E09-7BF96C680F57}">
      <dsp:nvSpPr>
        <dsp:cNvPr id="0" name=""/>
        <dsp:cNvSpPr/>
      </dsp:nvSpPr>
      <dsp:spPr>
        <a:xfrm>
          <a:off x="4102815" y="0"/>
          <a:ext cx="1662447" cy="16624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Environmental sustainability</a:t>
          </a:r>
          <a:endParaRPr lang="en-US" sz="1500" kern="1200" dirty="0"/>
        </a:p>
      </dsp:txBody>
      <dsp:txXfrm>
        <a:off x="4346275" y="243460"/>
        <a:ext cx="1175527" cy="1175527"/>
      </dsp:txXfrm>
    </dsp:sp>
    <dsp:sp modelId="{D4745CF8-C51F-423D-A313-DFA8F1FDF87C}">
      <dsp:nvSpPr>
        <dsp:cNvPr id="0" name=""/>
        <dsp:cNvSpPr/>
      </dsp:nvSpPr>
      <dsp:spPr>
        <a:xfrm>
          <a:off x="6641468" y="2521576"/>
          <a:ext cx="1662447" cy="16624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Peace and Security</a:t>
          </a:r>
          <a:endParaRPr lang="en-US" sz="1600" kern="1200" dirty="0"/>
        </a:p>
      </dsp:txBody>
      <dsp:txXfrm>
        <a:off x="6884928" y="2765036"/>
        <a:ext cx="1175527" cy="1175527"/>
      </dsp:txXfrm>
    </dsp:sp>
    <dsp:sp modelId="{B02AC481-C111-49DE-8C53-E36149A89373}">
      <dsp:nvSpPr>
        <dsp:cNvPr id="0" name=""/>
        <dsp:cNvSpPr/>
      </dsp:nvSpPr>
      <dsp:spPr>
        <a:xfrm>
          <a:off x="4121776" y="5041268"/>
          <a:ext cx="1662447" cy="16624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Inclusive social development</a:t>
          </a:r>
          <a:endParaRPr lang="en-US" sz="1600" kern="1200" dirty="0"/>
        </a:p>
      </dsp:txBody>
      <dsp:txXfrm>
        <a:off x="4365236" y="5284728"/>
        <a:ext cx="1175527" cy="1175527"/>
      </dsp:txXfrm>
    </dsp:sp>
    <dsp:sp modelId="{5F283271-E33D-4DE7-A78B-E729BF8CCA4D}">
      <dsp:nvSpPr>
        <dsp:cNvPr id="0" name=""/>
        <dsp:cNvSpPr/>
      </dsp:nvSpPr>
      <dsp:spPr>
        <a:xfrm>
          <a:off x="1602084" y="2521576"/>
          <a:ext cx="1662447" cy="16624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Inclusive economic development</a:t>
          </a:r>
          <a:endParaRPr lang="en-US" sz="1600" kern="1200" dirty="0"/>
        </a:p>
      </dsp:txBody>
      <dsp:txXfrm>
        <a:off x="1845544" y="2765036"/>
        <a:ext cx="1175527" cy="1175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2AE62F-08D1-4A5A-8300-53249C064029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7A7B65-1C8E-421A-A94F-EEE4C4648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45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D4BF6C-7EE3-416D-8E80-5310F355AE69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80C98B-850C-4E09-9CF7-059D0D68A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0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3438" cy="3481387"/>
          </a:xfrm>
          <a:ln>
            <a:solidFill>
              <a:srgbClr val="000000"/>
            </a:solidFill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592" y="4417407"/>
            <a:ext cx="5131223" cy="2157570"/>
          </a:xfrm>
          <a:noFill/>
          <a:ln/>
        </p:spPr>
        <p:txBody>
          <a:bodyPr>
            <a:normAutofit/>
          </a:bodyPr>
          <a:lstStyle/>
          <a:p>
            <a:endParaRPr lang="en-US" dirty="0"/>
          </a:p>
          <a:p>
            <a:endParaRPr lang="en-US" b="1" dirty="0">
              <a:solidFill>
                <a:srgbClr val="0048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487B8B-80DF-4067-8C85-1FCFA036BB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C98B-850C-4E09-9CF7-059D0D68A6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13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C98B-850C-4E09-9CF7-059D0D68A6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81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C98B-850C-4E09-9CF7-059D0D68A6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0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C98B-850C-4E09-9CF7-059D0D68A6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79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C98B-850C-4E09-9CF7-059D0D68A6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79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5246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221A0-D671-46C5-A30D-F5D23F585D52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C98B-850C-4E09-9CF7-059D0D68A6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85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C98B-850C-4E09-9CF7-059D0D68A6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58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F9167-3743-485C-9873-82C5A2A49B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14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C98B-850C-4E09-9CF7-059D0D68A6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39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C98B-850C-4E09-9CF7-059D0D68A6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58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C98B-850C-4E09-9CF7-059D0D68A6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58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C98B-850C-4E09-9CF7-059D0D68A6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1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6626-9856-4A77-AFC5-9D2D072B7F7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28A3-6E5C-4C29-87A0-9B1FAB9F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1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6626-9856-4A77-AFC5-9D2D072B7F7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28A3-6E5C-4C29-87A0-9B1FAB9FD32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C:\Users\VAIO\Desktop\UN-LOGO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38199" cy="838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560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6626-9856-4A77-AFC5-9D2D072B7F7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28A3-6E5C-4C29-87A0-9B1FAB9FD32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C:\Users\VAIO\Desktop\UN-LOGO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38199" cy="838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664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defRPr/>
            </a:pPr>
            <a:endParaRPr lang="ru-RU" sz="800" dirty="0"/>
          </a:p>
        </p:txBody>
      </p:sp>
      <p:grpSp>
        <p:nvGrpSpPr>
          <p:cNvPr id="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4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8"/>
              <a:ext cx="310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defRPr/>
              </a:pPr>
              <a:r>
                <a:rPr lang="en-US" sz="1400" dirty="0"/>
                <a:t>Document type</a:t>
              </a:r>
            </a:p>
          </p:txBody>
        </p:sp>
        <p:sp>
          <p:nvSpPr>
            <p:cNvPr id="5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1400" dirty="0"/>
                <a:t>Date</a:t>
              </a:r>
            </a:p>
          </p:txBody>
        </p:sp>
        <p:sp>
          <p:nvSpPr>
            <p:cNvPr id="6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4"/>
              <a:ext cx="27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21202" eaLnBrk="0" hangingPunct="0">
                <a:defRPr/>
              </a:pPr>
              <a:r>
                <a:rPr lang="en-US" sz="800" dirty="0"/>
                <a:t>CONFIDENTIAL AND PROPRIETARY</a:t>
              </a:r>
            </a:p>
            <a:p>
              <a:pPr defTabSz="821202" eaLnBrk="0" hangingPunct="0">
                <a:defRPr/>
              </a:pPr>
              <a:r>
                <a:rPr lang="en-US" sz="800" dirty="0"/>
                <a:t>Any use of this material without specific permission of McKinsey &amp; Company is strictly prohibited</a:t>
              </a:r>
            </a:p>
          </p:txBody>
        </p:sp>
        <p:sp>
          <p:nvSpPr>
            <p:cNvPr id="7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" name="TitleBottomBarBW" hidden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2120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defRPr/>
            </a:pPr>
            <a:endParaRPr lang="ru-RU" sz="800" dirty="0"/>
          </a:p>
        </p:txBody>
      </p:sp>
      <p:grpSp>
        <p:nvGrpSpPr>
          <p:cNvPr id="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4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8"/>
              <a:ext cx="310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defRPr/>
              </a:pPr>
              <a:r>
                <a:rPr lang="en-US" sz="1400" dirty="0"/>
                <a:t>Document type</a:t>
              </a:r>
            </a:p>
          </p:txBody>
        </p:sp>
        <p:sp>
          <p:nvSpPr>
            <p:cNvPr id="5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1400" dirty="0"/>
                <a:t>Date</a:t>
              </a:r>
            </a:p>
          </p:txBody>
        </p:sp>
        <p:sp>
          <p:nvSpPr>
            <p:cNvPr id="6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4"/>
              <a:ext cx="27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21202" eaLnBrk="0" hangingPunct="0">
                <a:defRPr/>
              </a:pPr>
              <a:r>
                <a:rPr lang="en-US" sz="800" dirty="0"/>
                <a:t>CONFIDENTIAL AND PROPRIETARY</a:t>
              </a:r>
            </a:p>
            <a:p>
              <a:pPr defTabSz="821202" eaLnBrk="0" hangingPunct="0">
                <a:defRPr/>
              </a:pPr>
              <a:r>
                <a:rPr lang="en-US" sz="800" dirty="0"/>
                <a:t>Any use of this material without specific permission of McKinsey &amp; Company is strictly prohibited</a:t>
              </a:r>
            </a:p>
          </p:txBody>
        </p:sp>
        <p:sp>
          <p:nvSpPr>
            <p:cNvPr id="7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" name="TitleBottomBarBW" hidden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25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6626-9856-4A77-AFC5-9D2D072B7F7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28A3-6E5C-4C29-87A0-9B1FAB9F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7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6626-9856-4A77-AFC5-9D2D072B7F7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28A3-6E5C-4C29-87A0-9B1FAB9F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1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6626-9856-4A77-AFC5-9D2D072B7F7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28A3-6E5C-4C29-87A0-9B1FAB9F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9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6626-9856-4A77-AFC5-9D2D072B7F7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28A3-6E5C-4C29-87A0-9B1FAB9F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3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6626-9856-4A77-AFC5-9D2D072B7F7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28A3-6E5C-4C29-87A0-9B1FAB9F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3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6626-9856-4A77-AFC5-9D2D072B7F7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28A3-6E5C-4C29-87A0-9B1FAB9F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7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6626-9856-4A77-AFC5-9D2D072B7F7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28A3-6E5C-4C29-87A0-9B1FAB9F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2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6626-9856-4A77-AFC5-9D2D072B7F7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28A3-6E5C-4C29-87A0-9B1FAB9FD32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3" descr="C:\Users\VAIO\Desktop\UN-LOGO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38199" cy="838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752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56626-9856-4A77-AFC5-9D2D072B7F7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728A3-6E5C-4C29-87A0-9B1FAB9F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3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hyperlink" Target="http://www.beyond2015.org/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hyperlink" Target="http://www.unglobalcompact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emf"/><Relationship Id="rId11" Type="http://schemas.openxmlformats.org/officeDocument/2006/relationships/hyperlink" Target="http://www.worldwewant2015.org/" TargetMode="External"/><Relationship Id="rId5" Type="http://schemas.openxmlformats.org/officeDocument/2006/relationships/image" Target="cid:b13310e0-8717-49db-a335-5f671fbfef6f@DPECSP.UNICC.ORG" TargetMode="External"/><Relationship Id="rId15" Type="http://schemas.openxmlformats.org/officeDocument/2006/relationships/image" Target="../media/image8.jpeg"/><Relationship Id="rId10" Type="http://schemas.openxmlformats.org/officeDocument/2006/relationships/hyperlink" Target="http://www.myworld2015.org/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hyperlink" Target="http://unsdsn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://www.un.org/en/development/desa/policy/untaskteam_undf/index.s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hlp2015.projektserver.org/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1"/>
          <a:stretch/>
        </p:blipFill>
        <p:spPr bwMode="auto">
          <a:xfrm>
            <a:off x="-91440" y="2309"/>
            <a:ext cx="3139019" cy="254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740157" y="6474121"/>
            <a:ext cx="2473496" cy="2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6" tIns="45716" rIns="45716" bIns="45716">
            <a:spAutoFit/>
          </a:bodyPr>
          <a:lstStyle/>
          <a:p>
            <a:pPr eaLnBrk="0" hangingPunct="0"/>
            <a:r>
              <a:rPr lang="en-US" sz="1000" dirty="0">
                <a:solidFill>
                  <a:schemeClr val="tx2"/>
                </a:solidFill>
                <a:latin typeface="Calibri" pitchFamily="34" charset="0"/>
              </a:rPr>
              <a:t>© United Nations Development </a:t>
            </a:r>
            <a:r>
              <a:rPr lang="en-US" sz="1000" dirty="0" err="1">
                <a:solidFill>
                  <a:schemeClr val="tx2"/>
                </a:solidFill>
                <a:latin typeface="Calibri" pitchFamily="34" charset="0"/>
              </a:rPr>
              <a:t>Programme</a:t>
            </a:r>
            <a:endParaRPr lang="en-US" sz="1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6600" y="1447800"/>
            <a:ext cx="16764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048001" cy="22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4981" y="2067212"/>
            <a:ext cx="3146061" cy="250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4981" y="2309"/>
            <a:ext cx="3139019" cy="242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0" y="4495800"/>
            <a:ext cx="9144000" cy="23621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0" tIns="45716" rIns="91430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b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Post-2015 Development Agenda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THE WORLD WE WANT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  <a:p>
            <a:pPr algn="ctr"/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ctr"/>
            <a:endParaRPr lang="en-US" sz="2400" i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i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779"/>
          <a:stretch/>
        </p:blipFill>
        <p:spPr bwMode="auto">
          <a:xfrm>
            <a:off x="2819400" y="-27293"/>
            <a:ext cx="4038600" cy="453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2401" y="6204465"/>
            <a:ext cx="899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(status: 20 February 2012)</a:t>
            </a:r>
          </a:p>
        </p:txBody>
      </p:sp>
    </p:spTree>
    <p:extLst>
      <p:ext uri="{BB962C8B-B14F-4D97-AF65-F5344CB8AC3E}">
        <p14:creationId xmlns:p14="http://schemas.microsoft.com/office/powerpoint/2010/main" val="4163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560560" y="1015999"/>
            <a:ext cx="6153150" cy="5257800"/>
            <a:chOff x="1609725" y="1524000"/>
            <a:chExt cx="6153150" cy="52578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1685926" y="4191000"/>
              <a:ext cx="2043112" cy="2590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lvl="0"/>
              <a:r>
                <a:rPr lang="en-US" sz="1600" b="1" dirty="0">
                  <a:solidFill>
                    <a:schemeClr val="tx1"/>
                  </a:solidFill>
                </a:rPr>
                <a:t>1. </a:t>
              </a:r>
              <a:r>
                <a:rPr lang="en-US" b="1" dirty="0">
                  <a:solidFill>
                    <a:schemeClr val="tx1"/>
                  </a:solidFill>
                </a:rPr>
                <a:t>National consultations</a:t>
              </a:r>
              <a:r>
                <a:rPr lang="en-US" sz="1600" b="1" dirty="0">
                  <a:solidFill>
                    <a:schemeClr val="tx1"/>
                  </a:solidFill>
                </a:rPr>
                <a:t>:</a:t>
              </a:r>
            </a:p>
            <a:p>
              <a:pPr lvl="0"/>
              <a:r>
                <a:rPr lang="en-US" sz="1600" dirty="0">
                  <a:solidFill>
                    <a:schemeClr val="tx1"/>
                  </a:solidFill>
                </a:rPr>
                <a:t>Lead by the UN Resident Coordinators and building on on-going consultations, they will feed into the post-2015 formal process</a:t>
              </a:r>
              <a:r>
                <a:rPr lang="en-US" sz="1600" dirty="0" smtClean="0">
                  <a:solidFill>
                    <a:schemeClr val="tx1"/>
                  </a:solidFill>
                </a:rPr>
                <a:t>.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729037" y="4191000"/>
              <a:ext cx="1905000" cy="2590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chemeClr val="tx1"/>
                  </a:solidFill>
                </a:rPr>
                <a:t>2. </a:t>
              </a:r>
              <a:r>
                <a:rPr lang="en-GB" b="1" dirty="0">
                  <a:solidFill>
                    <a:schemeClr val="tx1"/>
                  </a:solidFill>
                </a:rPr>
                <a:t>Thematic consultations</a:t>
              </a:r>
              <a:r>
                <a:rPr lang="en-GB" sz="1600" b="1" dirty="0">
                  <a:solidFill>
                    <a:schemeClr val="tx1"/>
                  </a:solidFill>
                </a:rPr>
                <a:t>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with academia, media, private sector, employers, trade unions, civil society, and decision makers on current central challenges to </a:t>
              </a:r>
              <a:r>
                <a:rPr lang="en-GB" sz="1600" dirty="0" smtClean="0">
                  <a:solidFill>
                    <a:schemeClr val="tx1"/>
                  </a:solidFill>
                </a:rPr>
                <a:t>development .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634037" y="4191000"/>
              <a:ext cx="1981200" cy="2590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3. </a:t>
              </a:r>
              <a:r>
                <a:rPr lang="en-US" b="1" dirty="0" smtClean="0">
                  <a:solidFill>
                    <a:schemeClr val="tx1"/>
                  </a:solidFill>
                </a:rPr>
                <a:t>Global Outreach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:</a:t>
              </a:r>
              <a:endParaRPr lang="en-US" sz="1600" b="1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Using web, social media, mobile telephony and other means to </a:t>
              </a:r>
              <a:r>
                <a:rPr lang="en-US" sz="1600" dirty="0">
                  <a:solidFill>
                    <a:schemeClr val="tx1"/>
                  </a:solidFill>
                </a:rPr>
                <a:t>allow open interaction and information exchange among a range of </a:t>
              </a:r>
              <a:r>
                <a:rPr lang="en-US" sz="1600" dirty="0" smtClean="0">
                  <a:solidFill>
                    <a:schemeClr val="tx1"/>
                  </a:solidFill>
                </a:rPr>
                <a:t>stakeholders.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Isosceles Triangle 21"/>
            <p:cNvSpPr/>
            <p:nvPr/>
          </p:nvSpPr>
          <p:spPr bwMode="auto">
            <a:xfrm>
              <a:off x="1609725" y="1524000"/>
              <a:ext cx="6153150" cy="863023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/>
                <a:t>Post-2015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/>
                <a:t>development agenda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685925" y="2514600"/>
              <a:ext cx="5929312" cy="106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09837" y="2514600"/>
              <a:ext cx="4572000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/>
                  </a:solidFill>
                </a:rPr>
                <a:t>IS IT MORE INCLUSIVE?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/>
                  </a:solidFill>
                </a:rPr>
                <a:t>IS IT MORE EQUITABLE?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/>
                  </a:solidFill>
                </a:rPr>
                <a:t>IS IT SUSTAINABLE?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85925" y="3708399"/>
              <a:ext cx="5929312" cy="4826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UNDG Initiative based on 3 pillars of work</a:t>
              </a:r>
              <a:r>
                <a:rPr lang="en-US" dirty="0" smtClean="0"/>
                <a:t>:</a:t>
              </a:r>
              <a:endParaRPr lang="en-US" dirty="0"/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0" y="152399"/>
            <a:ext cx="9144000" cy="86359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 DEVELOPMENT GROUP: </a:t>
            </a:r>
            <a:endParaRPr lang="en-US" altLang="ja-JP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OPEN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INCLUSIVE GLOBAL CONSULTATIONS </a:t>
            </a:r>
            <a:endParaRPr lang="en-US" altLang="ja-JP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charset="0"/>
            </a:endParaRPr>
          </a:p>
        </p:txBody>
      </p:sp>
      <p:pic>
        <p:nvPicPr>
          <p:cNvPr id="11" name="Picture 3" descr="C:\Users\VAIO\Desktop\UN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38199" cy="838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86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UNDG</a:t>
            </a:r>
            <a:r>
              <a:rPr lang="en-US" sz="4000" dirty="0" smtClean="0"/>
              <a:t> 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National</a:t>
            </a:r>
            <a:r>
              <a:rPr lang="en-US" sz="4000" dirty="0" smtClean="0"/>
              <a:t> 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Consultations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09129"/>
              </p:ext>
            </p:extLst>
          </p:nvPr>
        </p:nvGraphicFramePr>
        <p:xfrm>
          <a:off x="304800" y="990600"/>
          <a:ext cx="8534400" cy="567842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057400"/>
                <a:gridCol w="1752600"/>
                <a:gridCol w="1752600"/>
                <a:gridCol w="1264572"/>
                <a:gridCol w="1707228"/>
              </a:tblGrid>
              <a:tr h="5333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7365D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Africa (S, E &amp; W)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17365D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Asia &amp; Pacific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17365D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Latin America &amp; Caribbean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17365D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Arab States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17365D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Eastern Europe &amp; CIS</a:t>
                      </a:r>
                      <a:endParaRPr lang="en-US" sz="18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584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Angola, Benin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Burkina </a:t>
                      </a:r>
                      <a:r>
                        <a:rPr lang="en-GB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Faso, Burundi 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CAR, DRC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Ethiopia, 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Gabon 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Gambia, Ghana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Kenya, Liberia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Mali, Malawi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Mauritania</a:t>
                      </a:r>
                      <a:r>
                        <a:rPr lang="fr-FR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fr-FR" sz="180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Mauritius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Mozambique, </a:t>
                      </a:r>
                      <a:r>
                        <a:rPr lang="es-ES" sz="180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Niger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Nigeria, </a:t>
                      </a:r>
                      <a:r>
                        <a:rPr lang="es-HN" sz="180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Rwanda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Senegal,</a:t>
                      </a:r>
                      <a:r>
                        <a:rPr lang="es-HN" sz="18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HN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South </a:t>
                      </a:r>
                      <a:r>
                        <a:rPr lang="es-HN" sz="1800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Africa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Tanzania, Togo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Uganda, Zambia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Bangladesh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Bhutan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Cambodia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China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India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Indonesia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Iran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Pakistan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Philippines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PNG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Samoa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Solomon Islands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Thailand 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Timor-Leste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Vietnam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Bolivia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Brazil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Colombia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Costa Rica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Dominican</a:t>
                      </a:r>
                      <a:r>
                        <a:rPr lang="es-HN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HN" sz="1800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Republic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Ecuador 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El Salvador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Guatemala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Honduras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Peru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Santa Lucia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Algeria Djibouti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Egypt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Iraq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Jordan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Morocco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Sudan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Yemen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8655" marR="48655" marT="0" marB="0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Albania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Armenia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Azerbaijan, </a:t>
                      </a:r>
                      <a:endParaRPr lang="en-US" sz="18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Belarus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80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Kazakhstan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Kyrgyzstan, </a:t>
                      </a:r>
                      <a:endParaRPr lang="en-US" sz="18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Kosovo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80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Moldova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Montenegro, </a:t>
                      </a:r>
                      <a:r>
                        <a:rPr lang="es-US" sz="1800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Tajikistan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800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Turkey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Serbia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Turkmenistan, </a:t>
                      </a:r>
                      <a:r>
                        <a:rPr lang="en-GB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Ukraine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061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VAIO\Desktop\UN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38199" cy="838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926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903" y="1421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UNDG</a:t>
            </a:r>
            <a:r>
              <a:rPr lang="en-US" altLang="ja-JP" sz="3000" b="1" dirty="0" smtClean="0">
                <a:solidFill>
                  <a:schemeClr val="accent1"/>
                </a:solidFill>
              </a:rPr>
              <a:t> </a:t>
            </a:r>
            <a:r>
              <a:rPr lang="en-US" sz="3000" b="1" dirty="0" smtClean="0">
                <a:solidFill>
                  <a:schemeClr val="accent1"/>
                </a:solidFill>
              </a:rPr>
              <a:t>THEMATIC CONSULTATIONS </a:t>
            </a:r>
            <a:endParaRPr lang="en-US" altLang="ja-JP" sz="3000" b="1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4904392"/>
            <a:ext cx="11430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195" y="2895600"/>
            <a:ext cx="1143000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091" y="990600"/>
            <a:ext cx="1143000" cy="114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990600"/>
            <a:ext cx="114300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2895600"/>
            <a:ext cx="1143000" cy="114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23" y="4904392"/>
            <a:ext cx="1143000" cy="114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813" y="4904392"/>
            <a:ext cx="1143000" cy="1143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435" y="990600"/>
            <a:ext cx="1143000" cy="1143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362" y="4904392"/>
            <a:ext cx="1047750" cy="1143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619" y="2895600"/>
            <a:ext cx="1143000" cy="1143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" y="2895600"/>
            <a:ext cx="1143000" cy="1143000"/>
          </a:xfrm>
          <a:prstGeom prst="rect">
            <a:avLst/>
          </a:prstGeom>
        </p:spPr>
      </p:pic>
      <p:pic>
        <p:nvPicPr>
          <p:cNvPr id="19" name="Picture 3" descr="C:\Users\VAIO\Desktop\UN-LOGO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0"/>
            <a:ext cx="838199" cy="8381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71499" y="2266414"/>
            <a:ext cx="2632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Growth &amp; Employment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5916" y="2276924"/>
            <a:ext cx="995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Energy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0876" y="2276924"/>
            <a:ext cx="2489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Population Dynamics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677" y="4246179"/>
            <a:ext cx="1316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Education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1997" y="4246179"/>
            <a:ext cx="149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Inequalities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3795" y="4246179"/>
            <a:ext cx="912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Water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9634" y="4246179"/>
            <a:ext cx="297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Food Security &amp; Nutrition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3478" y="6222125"/>
            <a:ext cx="904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Health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97471" y="6258910"/>
            <a:ext cx="2217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Conflict &amp; Fragility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094" y="6258910"/>
            <a:ext cx="1485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Governance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7054" y="6232635"/>
            <a:ext cx="3286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Environmental Sustainability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3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8" y="1828800"/>
            <a:ext cx="2624137" cy="261830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58978" y="1143000"/>
            <a:ext cx="2810469" cy="2996397"/>
            <a:chOff x="5735001" y="2052637"/>
            <a:chExt cx="3181351" cy="3391814"/>
          </a:xfrm>
        </p:grpSpPr>
        <p:pic>
          <p:nvPicPr>
            <p:cNvPr id="5" name="Picture 4" descr="cid:b13310e0-8717-49db-a335-5f671fbfef6f@DPECSP.UNICC.ORG"/>
            <p:cNvPicPr/>
            <p:nvPr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052637"/>
              <a:ext cx="3068955" cy="12268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5001" y="3279457"/>
              <a:ext cx="3181351" cy="2164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5186922"/>
            <a:ext cx="47148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03" y="2148210"/>
            <a:ext cx="2431257" cy="2298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44" y="5167312"/>
            <a:ext cx="2857500" cy="140017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228600"/>
            <a:ext cx="91440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GLOBAL OUTREACH</a:t>
            </a:r>
            <a:endParaRPr lang="en-US" altLang="ja-JP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4139397"/>
            <a:ext cx="319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0"/>
              </a:rPr>
              <a:t>myworld2015.org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8208" y="1500233"/>
            <a:ext cx="319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1"/>
              </a:rPr>
              <a:t>worldwewant2015.org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1869989"/>
            <a:ext cx="2185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2"/>
              </a:rPr>
              <a:t>unglobalcompact.org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34050" y="6059252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3"/>
              </a:rPr>
              <a:t>beyond2015.org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48449" y="624391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4"/>
              </a:rPr>
              <a:t>unsdsn.org</a:t>
            </a:r>
            <a:endParaRPr lang="en-US" dirty="0"/>
          </a:p>
        </p:txBody>
      </p:sp>
      <p:pic>
        <p:nvPicPr>
          <p:cNvPr id="15" name="Picture 3" descr="C:\Users\VAIO\Desktop\UN-LOG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" y="0"/>
            <a:ext cx="838199" cy="838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98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>
            <a:off x="7501150" y="3573016"/>
            <a:ext cx="0" cy="201622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59061" y="5409220"/>
            <a:ext cx="285885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761333" y="3501008"/>
            <a:ext cx="6623558" cy="0"/>
          </a:xfrm>
          <a:prstGeom prst="line">
            <a:avLst/>
          </a:prstGeom>
          <a:ln w="76200">
            <a:solidFill>
              <a:srgbClr val="0026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21373" y="2468325"/>
            <a:ext cx="0" cy="1032683"/>
          </a:xfrm>
          <a:prstGeom prst="line">
            <a:avLst/>
          </a:prstGeom>
          <a:ln w="76200">
            <a:solidFill>
              <a:srgbClr val="0026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8" idx="1"/>
          </p:cNvCxnSpPr>
          <p:nvPr/>
        </p:nvCxnSpPr>
        <p:spPr>
          <a:xfrm>
            <a:off x="3532730" y="1299181"/>
            <a:ext cx="0" cy="2201827"/>
          </a:xfrm>
          <a:prstGeom prst="line">
            <a:avLst/>
          </a:prstGeom>
          <a:ln w="76200">
            <a:solidFill>
              <a:srgbClr val="0026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0" idx="1"/>
          </p:cNvCxnSpPr>
          <p:nvPr/>
        </p:nvCxnSpPr>
        <p:spPr>
          <a:xfrm>
            <a:off x="4944090" y="2325112"/>
            <a:ext cx="0" cy="1175896"/>
          </a:xfrm>
          <a:prstGeom prst="line">
            <a:avLst/>
          </a:prstGeom>
          <a:ln w="76200">
            <a:solidFill>
              <a:srgbClr val="0026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55444" y="1671109"/>
            <a:ext cx="0" cy="1829899"/>
          </a:xfrm>
          <a:prstGeom prst="line">
            <a:avLst/>
          </a:prstGeom>
          <a:ln w="76200">
            <a:solidFill>
              <a:srgbClr val="0026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 rot="16200000">
            <a:off x="-576026" y="1712992"/>
            <a:ext cx="2376264" cy="767720"/>
          </a:xfrm>
          <a:prstGeom prst="roundRect">
            <a:avLst/>
          </a:prstGeom>
          <a:solidFill>
            <a:srgbClr val="FFC72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Post-2015 Framework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Mandated by 2010 MDG Summit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-528385" y="4737328"/>
            <a:ext cx="2376264" cy="76772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SDG Process</a:t>
            </a:r>
          </a:p>
          <a:p>
            <a:pPr algn="ctr"/>
            <a:r>
              <a:rPr lang="en-US" sz="1000" b="1" dirty="0" smtClean="0"/>
              <a:t>Mandated by Rio+20 Outcome Doc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951146" y="1274728"/>
            <a:ext cx="738664" cy="1648529"/>
          </a:xfrm>
          <a:prstGeom prst="rec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txBody>
          <a:bodyPr vert="eaVert" wrap="none" rtlCol="0">
            <a:spAutoFit/>
          </a:bodyPr>
          <a:lstStyle/>
          <a:p>
            <a:pPr algn="ctr"/>
            <a:r>
              <a:rPr lang="en-US" dirty="0" smtClean="0"/>
              <a:t>High-level Panel </a:t>
            </a:r>
          </a:p>
          <a:p>
            <a:pPr algn="ctr"/>
            <a:r>
              <a:rPr lang="en-US" dirty="0" smtClean="0"/>
              <a:t>established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163398" y="121326"/>
            <a:ext cx="738664" cy="1617046"/>
          </a:xfrm>
          <a:prstGeom prst="rec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txBody>
          <a:bodyPr vert="eaVert" wrap="none" rtlCol="0">
            <a:spAutoFit/>
          </a:bodyPr>
          <a:lstStyle/>
          <a:p>
            <a:r>
              <a:rPr lang="en-US" dirty="0" smtClean="0"/>
              <a:t>First meeting of </a:t>
            </a:r>
          </a:p>
          <a:p>
            <a:r>
              <a:rPr lang="en-US" dirty="0" smtClean="0"/>
              <a:t>High-level Panel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4713257" y="948068"/>
            <a:ext cx="461665" cy="2292422"/>
          </a:xfrm>
          <a:prstGeom prst="rec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txBody>
          <a:bodyPr vert="eaVert" wrap="none" rtlCol="0">
            <a:spAutoFit/>
          </a:bodyPr>
          <a:lstStyle/>
          <a:p>
            <a:r>
              <a:rPr lang="en-US" dirty="0" smtClean="0"/>
              <a:t>Report submitted to SG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5859965" y="-267975"/>
            <a:ext cx="1161420" cy="2716748"/>
          </a:xfrm>
          <a:prstGeom prst="rect">
            <a:avLst/>
          </a:prstGeom>
          <a:solidFill>
            <a:srgbClr val="FFC000"/>
          </a:solidFill>
          <a:ln>
            <a:solidFill>
              <a:srgbClr val="FF9900"/>
            </a:solidFill>
          </a:ln>
          <a:effectLst/>
        </p:spPr>
        <p:txBody>
          <a:bodyPr vert="eaVert" wrap="square" rtlCol="0">
            <a:noAutofit/>
          </a:bodyPr>
          <a:lstStyle/>
          <a:p>
            <a:pPr algn="ctr"/>
            <a:r>
              <a:rPr lang="en-US" sz="2800" dirty="0" smtClean="0"/>
              <a:t>UNSG submits </a:t>
            </a:r>
            <a:br>
              <a:rPr lang="en-US" sz="2800" dirty="0" smtClean="0"/>
            </a:br>
            <a:r>
              <a:rPr lang="en-US" sz="2800" dirty="0" smtClean="0"/>
              <a:t>report to UNGA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496213" y="3573016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 July 2012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36013" y="3573016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  2012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04165" y="3573016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Spring 2013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863434" y="3580458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   2013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737998" y="3580458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   2014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3347864" y="4653136"/>
            <a:ext cx="1555997" cy="151216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Working Group on SDG established</a:t>
            </a:r>
            <a:endParaRPr lang="en-US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6723152" y="4653136"/>
            <a:ext cx="1555997" cy="187220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Working Group report submitted to UNGA</a:t>
            </a:r>
          </a:p>
          <a:p>
            <a:pPr algn="ctr"/>
            <a:r>
              <a:rPr lang="en-US" sz="1050" b="1" dirty="0" smtClean="0"/>
              <a:t>(between Sep 2013 and Sep2014)</a:t>
            </a:r>
            <a:endParaRPr lang="en-US" sz="1050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572000" y="3150260"/>
            <a:ext cx="0" cy="350748"/>
          </a:xfrm>
          <a:prstGeom prst="line">
            <a:avLst/>
          </a:prstGeom>
          <a:ln w="76200">
            <a:solidFill>
              <a:srgbClr val="0026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3965732" y="2268860"/>
            <a:ext cx="738664" cy="1137595"/>
          </a:xfrm>
          <a:prstGeom prst="rect">
            <a:avLst/>
          </a:prstGeom>
          <a:solidFill>
            <a:srgbClr val="92D050"/>
          </a:solidFill>
          <a:ln>
            <a:solidFill>
              <a:srgbClr val="FF9900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US" dirty="0" smtClean="0"/>
              <a:t>UNDG 1</a:t>
            </a:r>
            <a:r>
              <a:rPr lang="en-US" baseline="30000" dirty="0" smtClean="0"/>
              <a:t>st</a:t>
            </a:r>
            <a:r>
              <a:rPr lang="en-US" dirty="0" smtClean="0"/>
              <a:t> report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5272577" y="2269373"/>
            <a:ext cx="738664" cy="1137595"/>
          </a:xfrm>
          <a:prstGeom prst="rect">
            <a:avLst/>
          </a:prstGeom>
          <a:solidFill>
            <a:srgbClr val="92D050"/>
          </a:solidFill>
          <a:ln>
            <a:solidFill>
              <a:srgbClr val="FF9900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US" dirty="0" smtClean="0"/>
              <a:t>UNDG 2nd report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5583234" y="3222268"/>
            <a:ext cx="0" cy="278740"/>
          </a:xfrm>
          <a:prstGeom prst="line">
            <a:avLst/>
          </a:prstGeom>
          <a:ln w="76200">
            <a:solidFill>
              <a:srgbClr val="0026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6200000">
            <a:off x="6799868" y="2268860"/>
            <a:ext cx="738664" cy="1137595"/>
          </a:xfrm>
          <a:prstGeom prst="rect">
            <a:avLst/>
          </a:prstGeom>
          <a:solidFill>
            <a:srgbClr val="92D050"/>
          </a:solidFill>
          <a:ln>
            <a:solidFill>
              <a:srgbClr val="FF9900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US" dirty="0" smtClean="0"/>
              <a:t>UNDG next steps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7169200" y="3206990"/>
            <a:ext cx="0" cy="278740"/>
          </a:xfrm>
          <a:prstGeom prst="line">
            <a:avLst/>
          </a:prstGeom>
          <a:ln w="76200">
            <a:solidFill>
              <a:srgbClr val="0026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 descr="C:\Users\VAIO\Desktop\UN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38199" cy="838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56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OVERVIEW</a:t>
            </a:r>
          </a:p>
        </p:txBody>
      </p:sp>
      <p:pic>
        <p:nvPicPr>
          <p:cNvPr id="5" name="Picture 3" descr="C:\Users\VAIO\Desktop\UN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38199" cy="838199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3048000" y="2743200"/>
            <a:ext cx="59436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Process to support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r>
              <a:rPr lang="en-US" sz="2400" dirty="0" smtClean="0">
                <a:solidFill>
                  <a:schemeClr val="tx1"/>
                </a:solidFill>
              </a:rPr>
              <a:t>ormulation of the </a:t>
            </a:r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ost-2015 Agenda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48000" y="1104900"/>
            <a:ext cx="59436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Vision for a future </a:t>
            </a:r>
            <a:r>
              <a:rPr lang="en-US" sz="2400" dirty="0">
                <a:solidFill>
                  <a:schemeClr val="tx1"/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evelopment </a:t>
            </a:r>
            <a:r>
              <a:rPr lang="en-US" sz="2400" dirty="0">
                <a:solidFill>
                  <a:schemeClr val="tx1"/>
                </a:solidFill>
              </a:rPr>
              <a:t>f</a:t>
            </a:r>
            <a:r>
              <a:rPr lang="en-US" sz="2400" dirty="0" smtClean="0">
                <a:solidFill>
                  <a:schemeClr val="tx1"/>
                </a:solidFill>
              </a:rPr>
              <a:t>ramework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0" y="4419600"/>
            <a:ext cx="59436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Way forward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04900"/>
            <a:ext cx="2663952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The MDGS: 2001-2015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/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</a:b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Millennium Declaration (</a:t>
            </a:r>
            <a:r>
              <a:rPr lang="en-US" dirty="0"/>
              <a:t>S</a:t>
            </a:r>
            <a:r>
              <a:rPr lang="en-US" dirty="0" smtClean="0"/>
              <a:t>ept. 2000)</a:t>
            </a:r>
          </a:p>
          <a:p>
            <a:r>
              <a:rPr lang="en-US" dirty="0" smtClean="0"/>
              <a:t>Millennium Development Goals  (2001)</a:t>
            </a:r>
          </a:p>
          <a:p>
            <a:pPr marL="971550" lvl="1" indent="-514350">
              <a:buAutoNum type="arabicParenBoth"/>
            </a:pPr>
            <a:r>
              <a:rPr lang="en-US" sz="2400" dirty="0" smtClean="0"/>
              <a:t>Eradicate extreme poverty &amp; hunger</a:t>
            </a:r>
          </a:p>
          <a:p>
            <a:pPr marL="971550" lvl="1" indent="-514350">
              <a:buAutoNum type="arabicParenBoth"/>
            </a:pPr>
            <a:r>
              <a:rPr lang="en-US" sz="2400" dirty="0" smtClean="0"/>
              <a:t>Achieve universal primary education</a:t>
            </a:r>
          </a:p>
          <a:p>
            <a:pPr marL="971550" lvl="1" indent="-514350">
              <a:buAutoNum type="arabicParenBoth"/>
            </a:pPr>
            <a:r>
              <a:rPr lang="en-US" sz="2400" dirty="0" smtClean="0"/>
              <a:t>Promote gender equality &amp; empower women</a:t>
            </a:r>
          </a:p>
          <a:p>
            <a:pPr marL="971550" lvl="1" indent="-514350">
              <a:buAutoNum type="arabicParenBoth"/>
            </a:pPr>
            <a:r>
              <a:rPr lang="en-US" sz="2400" dirty="0" smtClean="0"/>
              <a:t>Reduce child mortality</a:t>
            </a:r>
          </a:p>
          <a:p>
            <a:pPr marL="971550" lvl="1" indent="-514350">
              <a:buAutoNum type="arabicParenBoth"/>
            </a:pPr>
            <a:r>
              <a:rPr lang="en-US" sz="2400" dirty="0" smtClean="0"/>
              <a:t>Improve maternal health</a:t>
            </a:r>
          </a:p>
          <a:p>
            <a:pPr marL="971550" lvl="1" indent="-514350">
              <a:buAutoNum type="arabicParenBoth"/>
            </a:pPr>
            <a:r>
              <a:rPr lang="en-US" sz="2400" dirty="0" smtClean="0"/>
              <a:t>Combat HIV/AIDS, malaria&amp; other diseases</a:t>
            </a:r>
          </a:p>
          <a:p>
            <a:pPr marL="971550" lvl="1" indent="-514350">
              <a:buAutoNum type="arabicParenBoth"/>
            </a:pPr>
            <a:r>
              <a:rPr lang="en-US" sz="2400" dirty="0" smtClean="0"/>
              <a:t>Ensure environmental sustainability</a:t>
            </a:r>
          </a:p>
          <a:p>
            <a:pPr marL="971550" lvl="1" indent="-514350">
              <a:buAutoNum type="arabicParenBoth"/>
            </a:pPr>
            <a:r>
              <a:rPr lang="en-US" sz="2400" dirty="0" smtClean="0"/>
              <a:t>Develop a global partnership for development</a:t>
            </a:r>
          </a:p>
          <a:p>
            <a:pPr marL="571500" indent="-514350"/>
            <a:r>
              <a:rPr lang="en-US" dirty="0" smtClean="0"/>
              <a:t>MDG deadline (2015)</a:t>
            </a:r>
          </a:p>
          <a:p>
            <a:pPr marL="57150" indent="0" algn="ctr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What next?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5451796"/>
            <a:ext cx="1600200" cy="12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VAIO\Desktop\UN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838199" cy="838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3456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198439"/>
            <a:ext cx="8229600" cy="48736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UN TASK TEAM ON POST-2015 (UN TT)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36273" y="1101436"/>
            <a:ext cx="5874327" cy="12607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dirty="0" smtClean="0">
                <a:solidFill>
                  <a:schemeClr val="tx1"/>
                </a:solidFill>
              </a:rPr>
              <a:t>Representatives of over 60 UN entities and international organisations, to coordinate the system and propose a unified vision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4535216"/>
            <a:ext cx="5874327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chemeClr val="tx1"/>
                </a:solidFill>
              </a:rPr>
              <a:t>Report “Realizing the Future </a:t>
            </a:r>
            <a:r>
              <a:rPr lang="en-GB" sz="2400" dirty="0">
                <a:solidFill>
                  <a:schemeClr val="tx1"/>
                </a:solidFill>
              </a:rPr>
              <a:t>W</a:t>
            </a:r>
            <a:r>
              <a:rPr lang="en-GB" sz="2400" dirty="0" smtClean="0">
                <a:solidFill>
                  <a:schemeClr val="tx1"/>
                </a:solidFill>
              </a:rPr>
              <a:t>e </a:t>
            </a:r>
            <a:r>
              <a:rPr lang="en-GB" sz="2400" dirty="0">
                <a:solidFill>
                  <a:schemeClr val="tx1"/>
                </a:solidFill>
              </a:rPr>
              <a:t>W</a:t>
            </a:r>
            <a:r>
              <a:rPr lang="en-GB" sz="2400" dirty="0" smtClean="0">
                <a:solidFill>
                  <a:schemeClr val="tx1"/>
                </a:solidFill>
              </a:rPr>
              <a:t>ant for All” submitted to UN Secretary-General in June 2012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43200" y="2646218"/>
            <a:ext cx="5867400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To support Member States &amp; provide analysis and recommendations on monitoring and accountability, and global partnerships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1436"/>
            <a:ext cx="2314575" cy="468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VAIO\Desktop\UN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838199" cy="838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256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30139378"/>
              </p:ext>
            </p:extLst>
          </p:nvPr>
        </p:nvGraphicFramePr>
        <p:xfrm>
          <a:off x="609600" y="115614"/>
          <a:ext cx="9906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" descr="C:\Users\VAIO\Desktop\UN-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0"/>
            <a:ext cx="838199" cy="838199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0" y="838199"/>
            <a:ext cx="3231931" cy="152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UN System Task Team proposes to keep MDG format: Goals, </a:t>
            </a:r>
          </a:p>
          <a:p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targets, indicators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52" y="6019800"/>
            <a:ext cx="4088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9"/>
              </a:rPr>
              <a:t>un.org/en/development/</a:t>
            </a:r>
            <a:r>
              <a:rPr lang="en-US" sz="2000" dirty="0" err="1" smtClean="0">
                <a:hlinkClick r:id="rId9"/>
              </a:rPr>
              <a:t>desa</a:t>
            </a:r>
            <a:r>
              <a:rPr lang="en-US" sz="2000" dirty="0" smtClean="0">
                <a:hlinkClick r:id="rId9"/>
              </a:rPr>
              <a:t>/policy/</a:t>
            </a:r>
            <a:r>
              <a:rPr lang="en-US" sz="2000" dirty="0" err="1" smtClean="0">
                <a:hlinkClick r:id="rId9"/>
              </a:rPr>
              <a:t>untaskteam_undf</a:t>
            </a:r>
            <a:r>
              <a:rPr lang="en-US" sz="2000" dirty="0" smtClean="0">
                <a:hlinkClick r:id="rId9"/>
              </a:rPr>
              <a:t>/</a:t>
            </a:r>
            <a:r>
              <a:rPr lang="en-US" sz="2000" dirty="0" err="1" smtClean="0">
                <a:hlinkClick r:id="rId9"/>
              </a:rPr>
              <a:t>index.shtm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95967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533400"/>
            <a:ext cx="87630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Post-2015 Process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</a:b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47800"/>
            <a:ext cx="83820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Mandates</a:t>
            </a:r>
          </a:p>
          <a:p>
            <a:pPr lvl="1"/>
            <a:r>
              <a:rPr lang="en-US" sz="2400" dirty="0" smtClean="0"/>
              <a:t>Defined at MDG Summit 2010 &amp; Rio+20 Conference 2012</a:t>
            </a:r>
          </a:p>
          <a:p>
            <a:pPr lvl="1"/>
            <a:r>
              <a:rPr lang="en-US" sz="2400" dirty="0" smtClean="0"/>
              <a:t>Open and inclusive consultative process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dirty="0" smtClean="0"/>
              <a:t>Leadership</a:t>
            </a:r>
          </a:p>
          <a:p>
            <a:pPr lvl="1"/>
            <a:r>
              <a:rPr lang="en-US" sz="2400" dirty="0" smtClean="0"/>
              <a:t>Member States: prerogative to deliver framework</a:t>
            </a:r>
          </a:p>
          <a:p>
            <a:pPr lvl="1"/>
            <a:r>
              <a:rPr lang="en-US" sz="2400" dirty="0" smtClean="0"/>
              <a:t>UN Secretary-General: to present vision to General Assembly in September 2013 building upon UN system’s work and consultation processes</a:t>
            </a:r>
          </a:p>
          <a:p>
            <a:pPr lvl="1"/>
            <a:endParaRPr lang="en-US" dirty="0"/>
          </a:p>
        </p:txBody>
      </p:sp>
      <p:pic>
        <p:nvPicPr>
          <p:cNvPr id="4" name="Picture 3" descr="C:\Users\VAIO\Desktop\UN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38199" cy="838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35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198439"/>
            <a:ext cx="8229600" cy="48736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HIGH LEVEL PANEL </a:t>
            </a:r>
            <a:r>
              <a:rPr lang="en-US" altLang="ja-JP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ON POST-2015 (HLP)</a:t>
            </a:r>
            <a:endParaRPr lang="en-US" altLang="ja-JP" sz="3200" b="1" dirty="0">
              <a:solidFill>
                <a:schemeClr val="tx2">
                  <a:lumMod val="60000"/>
                  <a:lumOff val="40000"/>
                </a:schemeClr>
              </a:solidFill>
              <a:latin typeface="Calibri" charset="0"/>
            </a:endParaRPr>
          </a:p>
          <a:p>
            <a:endParaRPr lang="en-US" altLang="ja-JP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36273" y="1101436"/>
            <a:ext cx="5874327" cy="12607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Composed of 27 eminent persons, to advise the UN Secretary-General on a ambitious yet achievable development agenda post-2015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43200" y="2590800"/>
            <a:ext cx="5874327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Work informed by UN Task Team report, research, outcomes of major processes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and civil society outreach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43200" y="4191000"/>
            <a:ext cx="5867400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It will submit a report to the UN Secretary-General by 31 May 2013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1436"/>
            <a:ext cx="2371725" cy="468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VAIO\Desktop\UN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838199" cy="83819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038600" y="6119336"/>
            <a:ext cx="4578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5"/>
              </a:rPr>
              <a:t>hlp2015.projektserver.org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198439"/>
            <a:ext cx="8229600" cy="48736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OPEN WORKING GROUP ON SDGs (OWG)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36273" y="1101436"/>
            <a:ext cx="5874327" cy="12607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dirty="0" smtClean="0">
                <a:solidFill>
                  <a:schemeClr val="tx1"/>
                </a:solidFill>
              </a:rPr>
              <a:t>30 seats composed </a:t>
            </a:r>
            <a:r>
              <a:rPr lang="en-GB" sz="2400" dirty="0">
                <a:solidFill>
                  <a:schemeClr val="tx1"/>
                </a:solidFill>
              </a:rPr>
              <a:t>of </a:t>
            </a:r>
            <a:r>
              <a:rPr lang="en-GB" sz="2400" dirty="0" smtClean="0">
                <a:solidFill>
                  <a:schemeClr val="tx1"/>
                </a:solidFill>
              </a:rPr>
              <a:t>70 representatives </a:t>
            </a:r>
            <a:r>
              <a:rPr lang="en-GB" sz="2400" dirty="0">
                <a:solidFill>
                  <a:schemeClr val="tx1"/>
                </a:solidFill>
              </a:rPr>
              <a:t>nominated by Member </a:t>
            </a:r>
            <a:r>
              <a:rPr lang="en-GB" sz="2400" dirty="0" smtClean="0">
                <a:solidFill>
                  <a:schemeClr val="tx1"/>
                </a:solidFill>
              </a:rPr>
              <a:t>States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2590800"/>
            <a:ext cx="5874327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Tasked to develop a proposal for </a:t>
            </a:r>
            <a:r>
              <a:rPr lang="en-GB" sz="2400" dirty="0" smtClean="0">
                <a:solidFill>
                  <a:schemeClr val="tx1"/>
                </a:solidFill>
              </a:rPr>
              <a:t>Sustainable Development Goals (SDGs) </a:t>
            </a:r>
            <a:r>
              <a:rPr lang="en-US" sz="2400" dirty="0" smtClean="0">
                <a:solidFill>
                  <a:schemeClr val="tx1"/>
                </a:solidFill>
              </a:rPr>
              <a:t>in coherence </a:t>
            </a:r>
            <a:r>
              <a:rPr lang="en-US" sz="2400" dirty="0">
                <a:solidFill>
                  <a:schemeClr val="tx1"/>
                </a:solidFill>
              </a:rPr>
              <a:t>with </a:t>
            </a:r>
            <a:r>
              <a:rPr lang="en-US" sz="2400" dirty="0" smtClean="0">
                <a:solidFill>
                  <a:schemeClr val="tx1"/>
                </a:solidFill>
              </a:rPr>
              <a:t>Post-2015 </a:t>
            </a:r>
            <a:r>
              <a:rPr lang="en-US" sz="2400" dirty="0">
                <a:solidFill>
                  <a:schemeClr val="tx1"/>
                </a:solidFill>
              </a:rPr>
              <a:t>UN development agenda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43200" y="4191000"/>
            <a:ext cx="5867400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It </a:t>
            </a:r>
            <a:r>
              <a:rPr lang="en-GB" sz="2400" dirty="0" smtClean="0">
                <a:solidFill>
                  <a:schemeClr val="tx1"/>
                </a:solidFill>
              </a:rPr>
              <a:t>will </a:t>
            </a:r>
            <a:r>
              <a:rPr lang="en-US" sz="2400" dirty="0" smtClean="0">
                <a:solidFill>
                  <a:schemeClr val="tx1"/>
                </a:solidFill>
              </a:rPr>
              <a:t>submit </a:t>
            </a:r>
            <a:r>
              <a:rPr lang="en-US" sz="2400" dirty="0">
                <a:solidFill>
                  <a:schemeClr val="tx1"/>
                </a:solidFill>
              </a:rPr>
              <a:t>a report, to the </a:t>
            </a:r>
            <a:r>
              <a:rPr lang="en-US" sz="2400" dirty="0" smtClean="0">
                <a:solidFill>
                  <a:schemeClr val="tx1"/>
                </a:solidFill>
              </a:rPr>
              <a:t>68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session of the </a:t>
            </a:r>
            <a:r>
              <a:rPr lang="en-US" sz="2400" dirty="0" smtClean="0">
                <a:solidFill>
                  <a:schemeClr val="tx1"/>
                </a:solidFill>
              </a:rPr>
              <a:t>General Assembly (Sept2013–Sept2014)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t2.gstatic.com/images?q=tbn:ANd9GcRsT4kul5OtfaHl7r0stv4U2X_GqQAcWy7ZdSw76W9yyKi2_Qd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" y="1101436"/>
            <a:ext cx="2507673" cy="468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VAIO\Desktop\UN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838199" cy="838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60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377194"/>
              </p:ext>
            </p:extLst>
          </p:nvPr>
        </p:nvGraphicFramePr>
        <p:xfrm>
          <a:off x="304800" y="533400"/>
          <a:ext cx="8534400" cy="6172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0772"/>
                <a:gridCol w="4193628"/>
              </a:tblGrid>
              <a:tr h="6172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1. Algeria/Egypt/Morocco/Tunisia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2. Ghana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3. Benin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4. Kenya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5. United Republic of Tanzania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6. Congo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7. Zambia/ Zimbabwe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8. Nauru/Palau/Papua New Guinea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9. Bhutan/Thailand/Viet Nam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10. India/Pakistan/Sri Lanka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11. China/Kazakhstan/Indonesia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12. Cyprus/Singapore/UAE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13.</a:t>
                      </a:r>
                      <a:r>
                        <a:rPr lang="en-US" sz="2000" b="0" baseline="0" dirty="0" smtClean="0">
                          <a:effectLst/>
                        </a:rPr>
                        <a:t> </a:t>
                      </a:r>
                      <a:r>
                        <a:rPr lang="en-US" sz="2000" b="0" dirty="0" smtClean="0">
                          <a:effectLst/>
                        </a:rPr>
                        <a:t>Bangladesh/Republic </a:t>
                      </a:r>
                      <a:r>
                        <a:rPr lang="en-US" sz="2000" b="0" dirty="0">
                          <a:effectLst/>
                        </a:rPr>
                        <a:t>of Korea/Saudi Arabia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14. Iran/Japan/Nepal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15. Colombia/Guatemala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16. Bahamas/Barbados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17. Guyana/Haiti/Trinidad </a:t>
                      </a:r>
                      <a:r>
                        <a:rPr lang="en-US" sz="2000" b="0" dirty="0" smtClean="0">
                          <a:effectLst/>
                        </a:rPr>
                        <a:t>&amp; </a:t>
                      </a:r>
                      <a:r>
                        <a:rPr lang="en-US" sz="2000" b="0" dirty="0">
                          <a:effectLst/>
                        </a:rPr>
                        <a:t>Tobago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18. Mexico/Peru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19. Brazil/Nicaragua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20. Argentina/Bolivia/Ecuador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21. Australia/Netherlands/UK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22. Canada/Israel/USA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23. Denmark/Ireland/Norway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24. France/Germany/Switzerland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25. Italy/Spain/Turkey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26. Hungary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27. Belarus/Serbia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28. Bulgaria/Croatia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29. Montenegro/Slovenia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30. Poland/Romania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OWG MEMBERSHIP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604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Nintex conditional workflow start</Name>
    <Synchronization>Synchronous</Synchronization>
    <Type>10001</Type>
    <SequenceNumber>50000</SequenceNumber>
    <Assembly>Nintex.Workflow, Version=1.0.0.0, Culture=neutral, PublicKeyToken=913f6bae0ca5ae12</Assembly>
    <Class>Nintex.Workflow.ConditionalWorkflowStartReceiver</Class>
    <Data>2/8/2012 12:55:18 PM</Data>
    <Filter/>
  </Receiver>
  <Receiver>
    <Name>Nintex conditional workflow start</Name>
    <Synchronization>Synchronous</Synchronization>
    <Type>10002</Type>
    <SequenceNumber>50000</SequenceNumber>
    <Assembly>Nintex.Workflow, Version=1.0.0.0, Culture=neutral, PublicKeyToken=913f6bae0ca5ae12</Assembly>
    <Class>Nintex.Workflow.ConditionalWorkflowStartReceiver</Class>
    <Data>2/8/2012 12:55:18 PM</Data>
    <Filter/>
  </Receiver>
  <Receiver>
    <Name>Nintex conditional workflow start</Name>
    <Synchronization>Synchronous</Synchronization>
    <Type>2</Type>
    <SequenceNumber>50000</SequenceNumber>
    <Assembly>Nintex.Workflow, Version=1.0.0.0, Culture=neutral, PublicKeyToken=913f6bae0ca5ae12</Assembly>
    <Class>Nintex.Workflow.ConditionalWorkflowStartReceiver</Class>
    <Data>2/8/2012 12:55:18 PM</Data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A30E39DE7B94694871A7973F19360" ma:contentTypeVersion="1" ma:contentTypeDescription="Create a new document." ma:contentTypeScope="" ma:versionID="6454f2ffd0635e983ec5ec8f3243b8e1">
  <xsd:schema xmlns:xsd="http://www.w3.org/2001/XMLSchema" xmlns:xs="http://www.w3.org/2001/XMLSchema" xmlns:p="http://schemas.microsoft.com/office/2006/metadata/properties" xmlns:ns2="25e45c21-9af7-4d66-99ee-c773c388bf36" xmlns:ns3="d9a8d045-5b4d-4401-8a0b-695923913f17" targetNamespace="http://schemas.microsoft.com/office/2006/metadata/properties" ma:root="true" ma:fieldsID="e71c98a6f8c5251603250d3c35cba453" ns2:_="" ns3:_="">
    <xsd:import namespace="25e45c21-9af7-4d66-99ee-c773c388bf36"/>
    <xsd:import namespace="d9a8d045-5b4d-4401-8a0b-695923913f1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e45c21-9af7-4d66-99ee-c773c388bf3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a8d045-5b4d-4401-8a0b-695923913f17" elementFormDefault="qualified">
    <xsd:import namespace="http://schemas.microsoft.com/office/2006/documentManagement/types"/>
    <xsd:import namespace="http://schemas.microsoft.com/office/infopath/2007/PartnerControls"/>
    <xsd:element name="Category" ma:index="11" nillable="true" ma:displayName="Category" ma:internalName="Category">
      <xsd:simpleType>
        <xsd:restriction base="dms:Text">
          <xsd:maxLength value="10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5e45c21-9af7-4d66-99ee-c773c388bf36">UNITBDP-211-421</_dlc_DocId>
    <_dlc_DocIdUrl xmlns="25e45c21-9af7-4d66-99ee-c773c388bf36">
      <Url>https://intranet.undp.org/unit/bdp/dir/_layouts/DocIdRedir.aspx?ID=UNITBDP-211-421</Url>
      <Description>UNITBDP-211-421</Description>
    </_dlc_DocIdUrl>
    <Category xmlns="d9a8d045-5b4d-4401-8a0b-695923913f17" xsi:nil="true"/>
  </documentManagement>
</p:properties>
</file>

<file path=customXml/itemProps1.xml><?xml version="1.0" encoding="utf-8"?>
<ds:datastoreItem xmlns:ds="http://schemas.openxmlformats.org/officeDocument/2006/customXml" ds:itemID="{9501E8DE-253C-4239-81F1-A6F540B6E4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9ECB8C-3406-4A0E-BFEB-21BCDC56D8A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90D5CE8-577E-495A-8557-863108F6D2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e45c21-9af7-4d66-99ee-c773c388bf36"/>
    <ds:schemaRef ds:uri="d9a8d045-5b4d-4401-8a0b-695923913f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D45B5EA-D4DE-41C7-9E17-4FA61F9E5A3E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d9a8d045-5b4d-4401-8a0b-695923913f17"/>
    <ds:schemaRef ds:uri="25e45c21-9af7-4d66-99ee-c773c388bf3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2599</TotalTime>
  <Words>808</Words>
  <Application>Microsoft Office PowerPoint</Application>
  <PresentationFormat>On-screen Show (4:3)</PresentationFormat>
  <Paragraphs>225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OVERVIEW</vt:lpstr>
      <vt:lpstr>The MDGS: 2001-2015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UNDG National Consultations</vt:lpstr>
      <vt:lpstr>UNDG THEMATIC CONSULTATIONS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Igloi</dc:creator>
  <cp:keywords>post2015;UNDG</cp:keywords>
  <cp:lastModifiedBy>Andrea Paula Fernandes de Souza</cp:lastModifiedBy>
  <cp:revision>284</cp:revision>
  <cp:lastPrinted>2013-02-11T21:14:13Z</cp:lastPrinted>
  <dcterms:created xsi:type="dcterms:W3CDTF">2012-02-29T21:05:19Z</dcterms:created>
  <dcterms:modified xsi:type="dcterms:W3CDTF">2013-02-22T15:09:33Z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ced2d55a-59ae-40ab-9e6e-cc72e02e1eb7</vt:lpwstr>
  </property>
  <property fmtid="{D5CDD505-2E9C-101B-9397-08002B2CF9AE}" pid="3" name="ContentTypeId">
    <vt:lpwstr>0x010100021A30E39DE7B94694871A7973F19360</vt:lpwstr>
  </property>
</Properties>
</file>