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61" r:id="rId3"/>
    <p:sldId id="262" r:id="rId4"/>
    <p:sldId id="257" r:id="rId5"/>
    <p:sldId id="258" r:id="rId6"/>
    <p:sldId id="259" r:id="rId7"/>
    <p:sldId id="264" r:id="rId8"/>
    <p:sldId id="266" r:id="rId9"/>
    <p:sldId id="267" r:id="rId10"/>
    <p:sldId id="265" r:id="rId11"/>
    <p:sldId id="273" r:id="rId12"/>
    <p:sldId id="268" r:id="rId13"/>
    <p:sldId id="269" r:id="rId14"/>
    <p:sldId id="271" r:id="rId15"/>
    <p:sldId id="272" r:id="rId16"/>
    <p:sldId id="270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18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3A511-E3F7-A04B-B128-572FD3CCFDA9}" type="datetimeFigureOut">
              <a:rPr lang="en-US" smtClean="0"/>
              <a:t>2/26/13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BAB43-E61C-5F46-A73B-88B26A381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91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1FD2A2-1B7D-5049-96FA-54FB44C5955C}" type="slidenum">
              <a:rPr lang="en-US" sz="1200">
                <a:latin typeface="Calibri" charset="0"/>
              </a:rPr>
              <a:pPr eaLnBrk="1" hangingPunct="1"/>
              <a:t>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E4DB2-CCDA-DA43-8118-74F57EBE804E}" type="datetimeFigureOut">
              <a:rPr lang="en-US" smtClean="0"/>
              <a:t>2/26/13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A5635-8EE3-CC42-BFB6-6870495E46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E4DB2-CCDA-DA43-8118-74F57EBE804E}" type="datetimeFigureOut">
              <a:rPr lang="en-US" smtClean="0"/>
              <a:t>2/26/13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A5635-8EE3-CC42-BFB6-6870495E4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E4DB2-CCDA-DA43-8118-74F57EBE804E}" type="datetimeFigureOut">
              <a:rPr lang="en-US" smtClean="0"/>
              <a:t>2/26/13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A5635-8EE3-CC42-BFB6-6870495E4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E4DB2-CCDA-DA43-8118-74F57EBE804E}" type="datetimeFigureOut">
              <a:rPr lang="en-US" smtClean="0"/>
              <a:t>2/26/13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A5635-8EE3-CC42-BFB6-6870495E4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E4DB2-CCDA-DA43-8118-74F57EBE804E}" type="datetimeFigureOut">
              <a:rPr lang="en-US" smtClean="0"/>
              <a:t>2/26/13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A5635-8EE3-CC42-BFB6-6870495E465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E4DB2-CCDA-DA43-8118-74F57EBE804E}" type="datetimeFigureOut">
              <a:rPr lang="en-US" smtClean="0"/>
              <a:t>2/26/13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A5635-8EE3-CC42-BFB6-6870495E4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E4DB2-CCDA-DA43-8118-74F57EBE804E}" type="datetimeFigureOut">
              <a:rPr lang="en-US" smtClean="0"/>
              <a:t>2/26/13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A5635-8EE3-CC42-BFB6-6870495E4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E4DB2-CCDA-DA43-8118-74F57EBE804E}" type="datetimeFigureOut">
              <a:rPr lang="en-US" smtClean="0"/>
              <a:t>2/26/13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A5635-8EE3-CC42-BFB6-6870495E4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E4DB2-CCDA-DA43-8118-74F57EBE804E}" type="datetimeFigureOut">
              <a:rPr lang="en-US" smtClean="0"/>
              <a:t>2/26/13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A5635-8EE3-CC42-BFB6-6870495E465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E4DB2-CCDA-DA43-8118-74F57EBE804E}" type="datetimeFigureOut">
              <a:rPr lang="en-US" smtClean="0"/>
              <a:t>2/26/13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A5635-8EE3-CC42-BFB6-6870495E4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E4DB2-CCDA-DA43-8118-74F57EBE804E}" type="datetimeFigureOut">
              <a:rPr lang="en-US" smtClean="0"/>
              <a:t>2/26/13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A5635-8EE3-CC42-BFB6-6870495E46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67E4DB2-CCDA-DA43-8118-74F57EBE804E}" type="datetimeFigureOut">
              <a:rPr lang="en-US" smtClean="0"/>
              <a:t>2/26/13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90A5635-8EE3-CC42-BFB6-6870495E465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ianas.org/index.php/members?id=167" TargetMode="External"/><Relationship Id="rId12" Type="http://schemas.openxmlformats.org/officeDocument/2006/relationships/hyperlink" Target="http://www.ianas.org/index.php/members?id=168" TargetMode="External"/><Relationship Id="rId13" Type="http://schemas.openxmlformats.org/officeDocument/2006/relationships/hyperlink" Target="http://www.ianas.org/index.php/members?id=169" TargetMode="External"/><Relationship Id="rId14" Type="http://schemas.openxmlformats.org/officeDocument/2006/relationships/hyperlink" Target="http://www.ianas.org/index.php/members?id=170" TargetMode="External"/><Relationship Id="rId15" Type="http://schemas.openxmlformats.org/officeDocument/2006/relationships/hyperlink" Target="http://www.ianas.org/index.php/members?id=171" TargetMode="External"/><Relationship Id="rId16" Type="http://schemas.openxmlformats.org/officeDocument/2006/relationships/hyperlink" Target="http://www.ianas.org/index.php/members?id=172" TargetMode="External"/><Relationship Id="rId17" Type="http://schemas.openxmlformats.org/officeDocument/2006/relationships/hyperlink" Target="http://www.ianas.org/index.php/members?id=173" TargetMode="External"/><Relationship Id="rId18" Type="http://schemas.openxmlformats.org/officeDocument/2006/relationships/hyperlink" Target="http://www.ianas.org/index.php/members?id=174" TargetMode="External"/><Relationship Id="rId19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anas.org/index.php/members?id=157" TargetMode="External"/><Relationship Id="rId3" Type="http://schemas.openxmlformats.org/officeDocument/2006/relationships/hyperlink" Target="http://www.ianas.org/index.php/members?id=158" TargetMode="External"/><Relationship Id="rId4" Type="http://schemas.openxmlformats.org/officeDocument/2006/relationships/hyperlink" Target="http://www.ianas.org/index.php/members?id=159" TargetMode="External"/><Relationship Id="rId5" Type="http://schemas.openxmlformats.org/officeDocument/2006/relationships/hyperlink" Target="http://www.ianas.org/index.php/members?id=160" TargetMode="External"/><Relationship Id="rId6" Type="http://schemas.openxmlformats.org/officeDocument/2006/relationships/hyperlink" Target="http://www.ianas.org/index.php/members?id=161" TargetMode="External"/><Relationship Id="rId7" Type="http://schemas.openxmlformats.org/officeDocument/2006/relationships/hyperlink" Target="http://www.ianas.org/index.php/members?id=162" TargetMode="External"/><Relationship Id="rId8" Type="http://schemas.openxmlformats.org/officeDocument/2006/relationships/hyperlink" Target="http://www.ianas.org/index.php/members?id=163" TargetMode="External"/><Relationship Id="rId9" Type="http://schemas.openxmlformats.org/officeDocument/2006/relationships/hyperlink" Target="http://www.ianas.org/index.php/members?id=164" TargetMode="External"/><Relationship Id="rId10" Type="http://schemas.openxmlformats.org/officeDocument/2006/relationships/hyperlink" Target="http://www.ianas.org/index.php/members?id=166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online.org/site/PageServer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20" Type="http://schemas.openxmlformats.org/officeDocument/2006/relationships/image" Target="../media/image15.png"/><Relationship Id="rId21" Type="http://schemas.openxmlformats.org/officeDocument/2006/relationships/image" Target="../media/image16.jpeg"/><Relationship Id="rId22" Type="http://schemas.openxmlformats.org/officeDocument/2006/relationships/hyperlink" Target="http://www.academia-ciencias.cl/wp/wp-content/uploads/2012/05/INTRODUCCION+-P-FELMER.pdf" TargetMode="External"/><Relationship Id="rId23" Type="http://schemas.openxmlformats.org/officeDocument/2006/relationships/image" Target="../media/image17.jpeg"/><Relationship Id="rId24" Type="http://schemas.openxmlformats.org/officeDocument/2006/relationships/hyperlink" Target="http://anc.cr/uploads/media/DESARROLLO_SOSTENIBLE_LA_OPCION_PARA_CR-ANC.pdf" TargetMode="External"/><Relationship Id="rId25" Type="http://schemas.openxmlformats.org/officeDocument/2006/relationships/image" Target="../media/image18.jpeg"/><Relationship Id="rId26" Type="http://schemas.openxmlformats.org/officeDocument/2006/relationships/image" Target="../media/image19.wmf"/><Relationship Id="rId10" Type="http://schemas.openxmlformats.org/officeDocument/2006/relationships/hyperlink" Target="http://www.nap.edu/catalog.php?record_id=11728%23toc" TargetMode="External"/><Relationship Id="rId11" Type="http://schemas.openxmlformats.org/officeDocument/2006/relationships/image" Target="../media/image10.png"/><Relationship Id="rId12" Type="http://schemas.openxmlformats.org/officeDocument/2006/relationships/hyperlink" Target="http://www.nap.edu/catalog.php?record_id=13165&amp;utm_source=nationalacademies.org&amp;utm_medium=widget&amp;utm_campaign=NA+home+page+widget&amp;utm_content=13165+position+2%23toc" TargetMode="External"/><Relationship Id="rId13" Type="http://schemas.openxmlformats.org/officeDocument/2006/relationships/image" Target="../media/image11.png"/><Relationship Id="rId14" Type="http://schemas.openxmlformats.org/officeDocument/2006/relationships/hyperlink" Target="http://www.rsc-src.ca/creports.php" TargetMode="External"/><Relationship Id="rId15" Type="http://schemas.openxmlformats.org/officeDocument/2006/relationships/image" Target="../media/image12.jpeg"/><Relationship Id="rId16" Type="http://schemas.openxmlformats.org/officeDocument/2006/relationships/image" Target="../media/image13.jpeg"/><Relationship Id="rId17" Type="http://schemas.openxmlformats.org/officeDocument/2006/relationships/hyperlink" Target="http://www.nap.edu/catalog.php?record_id=13303&amp;utm_medium=etmail&amp;utm_source=The%20National%20Academies%20Press&amp;utm_campaign=NAP+mail+new+7.24.12&amp;utm_content=&amp;utm_term=" TargetMode="External"/><Relationship Id="rId18" Type="http://schemas.openxmlformats.org/officeDocument/2006/relationships/image" Target="../media/image14.png"/><Relationship Id="rId19" Type="http://schemas.openxmlformats.org/officeDocument/2006/relationships/hyperlink" Target="http://www.acfiman.org/site/images/docs/Libro_Caputo.pdf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ianas.org/water/book/diagnostico_del_agua_en_las_americas.pdf" TargetMode="External"/><Relationship Id="rId3" Type="http://schemas.openxmlformats.org/officeDocument/2006/relationships/image" Target="../media/image6.jpeg"/><Relationship Id="rId4" Type="http://schemas.openxmlformats.org/officeDocument/2006/relationships/hyperlink" Target="http://cisnex.amc.edu.mx/amc/OGMINGLES.pdf" TargetMode="External"/><Relationship Id="rId5" Type="http://schemas.openxmlformats.org/officeDocument/2006/relationships/image" Target="../media/image7.jpeg"/><Relationship Id="rId6" Type="http://schemas.openxmlformats.org/officeDocument/2006/relationships/hyperlink" Target="http://cisnex.amc.edu.mx/amc/OGM.pd" TargetMode="External"/><Relationship Id="rId7" Type="http://schemas.openxmlformats.org/officeDocument/2006/relationships/image" Target="../media/image8.jpeg"/><Relationship Id="rId8" Type="http://schemas.openxmlformats.org/officeDocument/2006/relationships/hyperlink" Target="http://cisnex.amc.edu.mx/amc/El%20aguaenMexicocaucesyencauce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Science Academies Working Together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2798918"/>
            <a:ext cx="5012866" cy="277300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Grand Challenges of Poverty Eradication &amp; Sustainability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164248" y="431245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pic>
        <p:nvPicPr>
          <p:cNvPr id="5" name="Picture 4" descr="Juan Ped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27" y="2798918"/>
            <a:ext cx="2393774" cy="405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2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Título"/>
          <p:cNvSpPr>
            <a:spLocks noGrp="1"/>
          </p:cNvSpPr>
          <p:nvPr>
            <p:ph type="title"/>
          </p:nvPr>
        </p:nvSpPr>
        <p:spPr>
          <a:xfrm>
            <a:off x="1192414" y="274638"/>
            <a:ext cx="5391784" cy="114300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tx2"/>
                </a:solidFill>
                <a:latin typeface="Calibri" charset="0"/>
              </a:rPr>
              <a:t>Science Communication</a:t>
            </a:r>
            <a:endParaRPr lang="en-US" dirty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212592" cy="4663440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err="1" smtClean="0">
                <a:cs typeface="+mn-cs"/>
              </a:rPr>
              <a:t>IANAS</a:t>
            </a:r>
            <a:r>
              <a:rPr lang="en-US" dirty="0" smtClean="0">
                <a:cs typeface="+mn-cs"/>
              </a:rPr>
              <a:t> organized a workshop on Science Communication attended by science writers and journalists from throughout the Americas. This very successful event was hosted by the Argentinean Academy and received financial support from </a:t>
            </a:r>
            <a:r>
              <a:rPr lang="en-US" dirty="0" err="1" smtClean="0">
                <a:cs typeface="+mn-cs"/>
              </a:rPr>
              <a:t>IAP</a:t>
            </a:r>
            <a:r>
              <a:rPr lang="en-US" dirty="0" smtClean="0">
                <a:cs typeface="+mn-cs"/>
              </a:rPr>
              <a:t> and NAS. 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>
              <a:cs typeface="+mn-cs"/>
            </a:endParaRP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17663"/>
            <a:ext cx="3635375" cy="4043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945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5000" y="1196752"/>
            <a:ext cx="3008313" cy="3863962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FOR IANAS</a:t>
            </a:r>
            <a:r>
              <a:rPr lang="en-US" i="1" dirty="0"/>
              <a:t/>
            </a:r>
            <a:br>
              <a:rPr lang="en-US" i="1" dirty="0"/>
            </a:br>
            <a:r>
              <a:rPr lang="en-US" b="0" i="1" dirty="0">
                <a:solidFill>
                  <a:srgbClr val="002060"/>
                </a:solidFill>
              </a:rPr>
              <a:t>The challenges of water </a:t>
            </a:r>
            <a:r>
              <a:rPr lang="en-US" b="0" i="1" dirty="0" smtClean="0">
                <a:solidFill>
                  <a:srgbClr val="002060"/>
                </a:solidFill>
              </a:rPr>
              <a:t>requires </a:t>
            </a:r>
            <a:r>
              <a:rPr lang="en-US" b="0" i="1" dirty="0">
                <a:solidFill>
                  <a:srgbClr val="002060"/>
                </a:solidFill>
              </a:rPr>
              <a:t>vigorous scientific, technological and managerial </a:t>
            </a:r>
            <a:r>
              <a:rPr lang="en-US" b="0" i="1" dirty="0" smtClean="0">
                <a:solidFill>
                  <a:srgbClr val="002060"/>
                </a:solidFill>
              </a:rPr>
              <a:t>actions </a:t>
            </a:r>
            <a:r>
              <a:rPr lang="en-US" b="0" i="1" dirty="0">
                <a:solidFill>
                  <a:srgbClr val="002060"/>
                </a:solidFill>
              </a:rPr>
              <a:t>in order </a:t>
            </a:r>
            <a:r>
              <a:rPr lang="en-US" b="0" i="1" dirty="0" smtClean="0">
                <a:solidFill>
                  <a:srgbClr val="002060"/>
                </a:solidFill>
              </a:rPr>
              <a:t>improve the </a:t>
            </a:r>
            <a:r>
              <a:rPr lang="en-US" b="0" i="1" dirty="0">
                <a:solidFill>
                  <a:srgbClr val="002060"/>
                </a:solidFill>
              </a:rPr>
              <a:t>use the existing supplies; recover </a:t>
            </a:r>
            <a:r>
              <a:rPr lang="en-US" b="0" i="1">
                <a:solidFill>
                  <a:srgbClr val="002060"/>
                </a:solidFill>
              </a:rPr>
              <a:t>degraded </a:t>
            </a:r>
            <a:r>
              <a:rPr lang="en-US" b="0" i="1" smtClean="0">
                <a:solidFill>
                  <a:srgbClr val="002060"/>
                </a:solidFill>
              </a:rPr>
              <a:t>surface </a:t>
            </a:r>
            <a:r>
              <a:rPr lang="en-US" b="0" i="1" dirty="0">
                <a:solidFill>
                  <a:srgbClr val="002060"/>
                </a:solidFill>
              </a:rPr>
              <a:t>and groundwater reserves; and secure for the future generations the necessary water resources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5715000" y="5060714"/>
            <a:ext cx="3008313" cy="882886"/>
          </a:xfrm>
        </p:spPr>
        <p:txBody>
          <a:bodyPr/>
          <a:lstStyle/>
          <a:p>
            <a:endParaRPr lang="es-MX" dirty="0" smtClean="0"/>
          </a:p>
          <a:p>
            <a:pPr algn="r"/>
            <a:r>
              <a:rPr lang="es-MX" dirty="0" smtClean="0">
                <a:solidFill>
                  <a:srgbClr val="002060"/>
                </a:solidFill>
              </a:rPr>
              <a:t>…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4294967295"/>
          </p:nvPr>
        </p:nvSpPr>
        <p:spPr>
          <a:xfrm>
            <a:off x="914400" y="381000"/>
            <a:ext cx="4800600" cy="5943600"/>
          </a:xfrm>
          <a:prstGeom prst="rect">
            <a:avLst/>
          </a:prstGeom>
        </p:spPr>
        <p:txBody>
          <a:bodyPr/>
          <a:lstStyle/>
          <a:p>
            <a:r>
              <a:rPr lang="es-MX" dirty="0" smtClean="0"/>
              <a:t>IANAS </a:t>
            </a:r>
            <a:r>
              <a:rPr lang="es-MX" dirty="0" err="1" smtClean="0"/>
              <a:t>Water</a:t>
            </a:r>
            <a:r>
              <a:rPr lang="es-MX" dirty="0" smtClean="0"/>
              <a:t> </a:t>
            </a:r>
            <a:r>
              <a:rPr lang="es-MX" dirty="0" err="1" smtClean="0"/>
              <a:t>Program</a:t>
            </a: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endParaRPr lang="es-MX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 descr="C:\Users\IANAS\Documents\March2012\Web\WEB\Brazi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78" y="1556791"/>
            <a:ext cx="2446995" cy="15491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ANAS\Documents\March2012\Web\WEB\Canada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670" y="1556791"/>
            <a:ext cx="2096256" cy="15491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78" y="3416639"/>
            <a:ext cx="2446995" cy="1644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:\Users\IANAS\Documents\March2012\Web\WEB\Nicaragua_we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159" y="3416639"/>
            <a:ext cx="2133767" cy="16440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96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Water program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sz="half" idx="1"/>
          </p:nvPr>
        </p:nvSpPr>
        <p:spPr>
          <a:solidFill>
            <a:srgbClr val="FFD347">
              <a:alpha val="98822"/>
            </a:srgbClr>
          </a:solidFill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>
              <a:latin typeface="Calibri" charset="0"/>
            </a:endParaRPr>
          </a:p>
        </p:txBody>
      </p:sp>
      <p:sp>
        <p:nvSpPr>
          <p:cNvPr id="31747" name="1 Marcador de contenido"/>
          <p:cNvSpPr>
            <a:spLocks noGrp="1"/>
          </p:cNvSpPr>
          <p:nvPr>
            <p:ph sz="half" idx="2"/>
          </p:nvPr>
        </p:nvSpPr>
        <p:spPr>
          <a:xfrm>
            <a:off x="5056188" y="2259013"/>
            <a:ext cx="3021012" cy="29368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>
              <a:latin typeface="Calibri" charset="0"/>
            </a:endParaRPr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07" y="1973263"/>
            <a:ext cx="3126671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1384300"/>
            <a:ext cx="3879850" cy="509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580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i="1">
                <a:solidFill>
                  <a:schemeClr val="tx2"/>
                </a:solidFill>
                <a:latin typeface="Calibri" charset="0"/>
              </a:rPr>
              <a:t>After the book presentation…</a:t>
            </a:r>
            <a:endParaRPr lang="en-US" sz="3200" i="1">
              <a:solidFill>
                <a:schemeClr val="tx2"/>
              </a:solidFill>
              <a:latin typeface="Calibri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1309688"/>
            <a:ext cx="53625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946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Energy Futures Workshop Buenos Aires based on IAC report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5842" name="Content Placeholder 3" descr="IANAS WHS PROGRAM 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r="24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8420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304665" y="216778"/>
            <a:ext cx="5418648" cy="1162050"/>
          </a:xfrm>
        </p:spPr>
        <p:txBody>
          <a:bodyPr/>
          <a:lstStyle/>
          <a:p>
            <a:r>
              <a:rPr lang="en-US" i="1" dirty="0"/>
              <a:t> Lighting the Way; Toward a sustainable energy future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4432670" y="1557337"/>
            <a:ext cx="4290644" cy="4386263"/>
          </a:xfrm>
        </p:spPr>
        <p:txBody>
          <a:bodyPr>
            <a:normAutofit fontScale="62500" lnSpcReduction="20000"/>
          </a:bodyPr>
          <a:lstStyle/>
          <a:p>
            <a:r>
              <a:rPr lang="es-MX" sz="2400" dirty="0" err="1" smtClean="0">
                <a:solidFill>
                  <a:srgbClr val="002060"/>
                </a:solidFill>
              </a:rPr>
              <a:t>December</a:t>
            </a:r>
            <a:r>
              <a:rPr lang="es-MX" sz="2400" dirty="0" smtClean="0">
                <a:solidFill>
                  <a:srgbClr val="002060"/>
                </a:solidFill>
              </a:rPr>
              <a:t> 2010 and June 2011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Two Energy Program meetings with 16 points </a:t>
            </a:r>
            <a:r>
              <a:rPr lang="en-US" sz="2400" dirty="0">
                <a:solidFill>
                  <a:srgbClr val="002060"/>
                </a:solidFill>
              </a:rPr>
              <a:t>of contact on </a:t>
            </a:r>
            <a:r>
              <a:rPr lang="en-US" sz="2400" dirty="0" smtClean="0">
                <a:solidFill>
                  <a:srgbClr val="002060"/>
                </a:solidFill>
              </a:rPr>
              <a:t>in </a:t>
            </a:r>
            <a:r>
              <a:rPr lang="en-US" sz="2400" dirty="0">
                <a:solidFill>
                  <a:srgbClr val="002060"/>
                </a:solidFill>
              </a:rPr>
              <a:t>Bogota, </a:t>
            </a:r>
            <a:r>
              <a:rPr lang="en-US" sz="2400" dirty="0" smtClean="0">
                <a:solidFill>
                  <a:srgbClr val="002060"/>
                </a:solidFill>
              </a:rPr>
              <a:t>Colombia. Each participant presented an energy report of its country.</a:t>
            </a:r>
          </a:p>
          <a:p>
            <a:endParaRPr lang="es-MX" sz="2400" dirty="0">
              <a:solidFill>
                <a:srgbClr val="002060"/>
              </a:solidFill>
            </a:endParaRPr>
          </a:p>
          <a:p>
            <a:r>
              <a:rPr lang="es-MX" sz="2400" dirty="0" smtClean="0">
                <a:solidFill>
                  <a:srgbClr val="002060"/>
                </a:solidFill>
              </a:rPr>
              <a:t>2012</a:t>
            </a:r>
          </a:p>
          <a:p>
            <a:r>
              <a:rPr lang="es-MX" sz="2400" dirty="0" smtClean="0">
                <a:solidFill>
                  <a:srgbClr val="002060"/>
                </a:solidFill>
              </a:rPr>
              <a:t>La Paz, </a:t>
            </a:r>
            <a:r>
              <a:rPr lang="es-MX" sz="2400" dirty="0" err="1" smtClean="0">
                <a:solidFill>
                  <a:srgbClr val="002060"/>
                </a:solidFill>
              </a:rPr>
              <a:t>Boliva</a:t>
            </a:r>
            <a:r>
              <a:rPr lang="es-MX" sz="2400" dirty="0" smtClean="0">
                <a:solidFill>
                  <a:srgbClr val="002060"/>
                </a:solidFill>
              </a:rPr>
              <a:t>  </a:t>
            </a:r>
            <a:r>
              <a:rPr lang="en-US" sz="2400" dirty="0" smtClean="0">
                <a:solidFill>
                  <a:srgbClr val="002060"/>
                </a:solidFill>
              </a:rPr>
              <a:t>priorities </a:t>
            </a:r>
            <a:r>
              <a:rPr lang="en-US" sz="2400" dirty="0">
                <a:solidFill>
                  <a:srgbClr val="002060"/>
                </a:solidFill>
              </a:rPr>
              <a:t>and targeted </a:t>
            </a:r>
            <a:r>
              <a:rPr lang="en-US" sz="2400" dirty="0" smtClean="0">
                <a:solidFill>
                  <a:srgbClr val="002060"/>
                </a:solidFill>
              </a:rPr>
              <a:t>actions</a:t>
            </a:r>
            <a:r>
              <a:rPr lang="en-US" sz="2400" dirty="0">
                <a:solidFill>
                  <a:srgbClr val="002060"/>
                </a:solidFill>
              </a:rPr>
              <a:t>:</a:t>
            </a:r>
            <a:endParaRPr lang="en-US" sz="2400" dirty="0" smtClean="0">
              <a:solidFill>
                <a:srgbClr val="002060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2060"/>
                </a:solidFill>
              </a:rPr>
              <a:t>Energy </a:t>
            </a:r>
            <a:r>
              <a:rPr lang="en-US" sz="2400" b="1" dirty="0">
                <a:solidFill>
                  <a:srgbClr val="002060"/>
                </a:solidFill>
              </a:rPr>
              <a:t>for </a:t>
            </a:r>
            <a:r>
              <a:rPr lang="en-US" sz="2400" b="1" dirty="0" err="1">
                <a:solidFill>
                  <a:srgbClr val="002060"/>
                </a:solidFill>
              </a:rPr>
              <a:t>unserved</a:t>
            </a:r>
            <a:r>
              <a:rPr lang="en-US" sz="2400" b="1" dirty="0">
                <a:solidFill>
                  <a:srgbClr val="002060"/>
                </a:solidFill>
              </a:rPr>
              <a:t> populations.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</a:rPr>
              <a:t>Renewable energy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  <a:endParaRPr lang="en-US" sz="2400" dirty="0" smtClean="0">
              <a:solidFill>
                <a:srgbClr val="002060"/>
              </a:solidFill>
            </a:endParaRPr>
          </a:p>
          <a:p>
            <a:pPr lvl="1"/>
            <a:r>
              <a:rPr lang="en-US" sz="2400" b="1" dirty="0">
                <a:solidFill>
                  <a:srgbClr val="002060"/>
                </a:solidFill>
              </a:rPr>
              <a:t>Bioenergy.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2060"/>
                </a:solidFill>
              </a:rPr>
              <a:t>Energy </a:t>
            </a:r>
            <a:r>
              <a:rPr lang="en-US" sz="2400" b="1" dirty="0">
                <a:solidFill>
                  <a:srgbClr val="002060"/>
                </a:solidFill>
              </a:rPr>
              <a:t>Efficiency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es-MX" sz="2400" b="1" dirty="0" err="1" smtClean="0">
                <a:solidFill>
                  <a:srgbClr val="002060"/>
                </a:solidFill>
              </a:rPr>
              <a:t>Capacity</a:t>
            </a:r>
            <a:r>
              <a:rPr lang="es-MX" sz="2400" b="1" dirty="0" smtClean="0">
                <a:solidFill>
                  <a:srgbClr val="002060"/>
                </a:solidFill>
              </a:rPr>
              <a:t> </a:t>
            </a:r>
            <a:r>
              <a:rPr lang="es-MX" sz="2400" b="1" dirty="0" err="1" smtClean="0">
                <a:solidFill>
                  <a:srgbClr val="002060"/>
                </a:solidFill>
              </a:rPr>
              <a:t>Building</a:t>
            </a:r>
            <a:r>
              <a:rPr lang="es-MX" sz="2400" b="1" dirty="0" smtClean="0">
                <a:solidFill>
                  <a:srgbClr val="002060"/>
                </a:solidFill>
              </a:rPr>
              <a:t> (</a:t>
            </a:r>
            <a:r>
              <a:rPr lang="es-MX" sz="2400" b="1" dirty="0" err="1" smtClean="0">
                <a:solidFill>
                  <a:srgbClr val="002060"/>
                </a:solidFill>
              </a:rPr>
              <a:t>Innovation</a:t>
            </a:r>
            <a:r>
              <a:rPr lang="es-MX" sz="2400" b="1" dirty="0" smtClean="0">
                <a:solidFill>
                  <a:srgbClr val="002060"/>
                </a:solidFill>
              </a:rPr>
              <a:t> &amp;</a:t>
            </a:r>
            <a:r>
              <a:rPr lang="es-MX" sz="2400" b="1" dirty="0" err="1" smtClean="0">
                <a:solidFill>
                  <a:srgbClr val="002060"/>
                </a:solidFill>
              </a:rPr>
              <a:t>Development</a:t>
            </a:r>
            <a:r>
              <a:rPr lang="es-MX" sz="2400" b="1" dirty="0" smtClean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es-MX" sz="2400" b="1" dirty="0" err="1" smtClean="0">
                <a:solidFill>
                  <a:srgbClr val="002060"/>
                </a:solidFill>
              </a:rPr>
              <a:t>Crosscutting</a:t>
            </a:r>
            <a:r>
              <a:rPr lang="es-MX" sz="2400" b="1" dirty="0" smtClean="0">
                <a:solidFill>
                  <a:srgbClr val="002060"/>
                </a:solidFill>
              </a:rPr>
              <a:t> </a:t>
            </a:r>
            <a:r>
              <a:rPr lang="es-MX" sz="2400" b="1" dirty="0" err="1" smtClean="0">
                <a:solidFill>
                  <a:srgbClr val="002060"/>
                </a:solidFill>
              </a:rPr>
              <a:t>with</a:t>
            </a:r>
            <a:r>
              <a:rPr lang="es-MX" sz="2400" b="1" dirty="0" smtClean="0">
                <a:solidFill>
                  <a:srgbClr val="002060"/>
                </a:solidFill>
              </a:rPr>
              <a:t> </a:t>
            </a:r>
            <a:r>
              <a:rPr lang="es-MX" sz="2400" b="1" dirty="0" err="1" smtClean="0">
                <a:solidFill>
                  <a:srgbClr val="002060"/>
                </a:solidFill>
              </a:rPr>
              <a:t>IANAS:Women</a:t>
            </a:r>
            <a:r>
              <a:rPr lang="es-MX" sz="2400" b="1" dirty="0" smtClean="0">
                <a:solidFill>
                  <a:srgbClr val="002060"/>
                </a:solidFill>
              </a:rPr>
              <a:t> </a:t>
            </a:r>
            <a:r>
              <a:rPr lang="es-MX" sz="2400" b="1" dirty="0" err="1" smtClean="0">
                <a:solidFill>
                  <a:srgbClr val="002060"/>
                </a:solidFill>
              </a:rPr>
              <a:t>for</a:t>
            </a:r>
            <a:r>
              <a:rPr lang="es-MX" sz="2400" b="1" dirty="0" smtClean="0">
                <a:solidFill>
                  <a:srgbClr val="002060"/>
                </a:solidFill>
              </a:rPr>
              <a:t> </a:t>
            </a:r>
            <a:r>
              <a:rPr lang="es-MX" sz="2400" b="1" dirty="0" err="1" smtClean="0">
                <a:solidFill>
                  <a:srgbClr val="002060"/>
                </a:solidFill>
              </a:rPr>
              <a:t>Science</a:t>
            </a:r>
            <a:r>
              <a:rPr lang="es-MX" sz="2400" b="1" dirty="0" smtClean="0">
                <a:solidFill>
                  <a:srgbClr val="002060"/>
                </a:solidFill>
              </a:rPr>
              <a:t> and </a:t>
            </a:r>
            <a:r>
              <a:rPr lang="es-MX" sz="2400" b="1" dirty="0" err="1" smtClean="0">
                <a:solidFill>
                  <a:srgbClr val="002060"/>
                </a:solidFill>
              </a:rPr>
              <a:t>Water</a:t>
            </a:r>
            <a:endParaRPr lang="es-MX" sz="2400" b="1" dirty="0" smtClean="0">
              <a:solidFill>
                <a:srgbClr val="002060"/>
              </a:solidFill>
            </a:endParaRPr>
          </a:p>
          <a:p>
            <a:endParaRPr lang="es-MX" sz="2400" dirty="0" smtClean="0">
              <a:solidFill>
                <a:srgbClr val="002060"/>
              </a:solidFill>
            </a:endParaRPr>
          </a:p>
          <a:p>
            <a:r>
              <a:rPr lang="es-MX" sz="2400" dirty="0" err="1" smtClean="0">
                <a:solidFill>
                  <a:srgbClr val="002060"/>
                </a:solidFill>
              </a:rPr>
              <a:t>The</a:t>
            </a:r>
            <a:r>
              <a:rPr lang="es-MX" sz="2400" dirty="0" smtClean="0">
                <a:solidFill>
                  <a:srgbClr val="002060"/>
                </a:solidFill>
              </a:rPr>
              <a:t> </a:t>
            </a:r>
            <a:r>
              <a:rPr lang="es-MX" sz="2400" dirty="0" err="1" smtClean="0">
                <a:solidFill>
                  <a:srgbClr val="002060"/>
                </a:solidFill>
              </a:rPr>
              <a:t>topics</a:t>
            </a:r>
            <a:r>
              <a:rPr lang="es-MX" sz="2400" dirty="0" smtClean="0">
                <a:solidFill>
                  <a:srgbClr val="002060"/>
                </a:solidFill>
              </a:rPr>
              <a:t> </a:t>
            </a:r>
            <a:r>
              <a:rPr lang="es-MX" sz="2400" dirty="0" err="1" smtClean="0">
                <a:solidFill>
                  <a:srgbClr val="002060"/>
                </a:solidFill>
              </a:rPr>
              <a:t>will</a:t>
            </a:r>
            <a:r>
              <a:rPr lang="es-MX" sz="2400" dirty="0" smtClean="0">
                <a:solidFill>
                  <a:srgbClr val="002060"/>
                </a:solidFill>
              </a:rPr>
              <a:t> be lead </a:t>
            </a:r>
            <a:r>
              <a:rPr lang="es-MX" sz="2400" dirty="0" err="1" smtClean="0">
                <a:solidFill>
                  <a:srgbClr val="002060"/>
                </a:solidFill>
              </a:rPr>
              <a:t>by</a:t>
            </a:r>
            <a:r>
              <a:rPr lang="es-MX" sz="2400" dirty="0" smtClean="0">
                <a:solidFill>
                  <a:srgbClr val="002060"/>
                </a:solidFill>
              </a:rPr>
              <a:t> </a:t>
            </a:r>
            <a:r>
              <a:rPr lang="es-MX" sz="2400" dirty="0" err="1" smtClean="0">
                <a:solidFill>
                  <a:srgbClr val="002060"/>
                </a:solidFill>
              </a:rPr>
              <a:t>experts</a:t>
            </a:r>
            <a:r>
              <a:rPr lang="es-MX" sz="2400" dirty="0" smtClean="0">
                <a:solidFill>
                  <a:srgbClr val="002060"/>
                </a:solidFill>
              </a:rPr>
              <a:t> </a:t>
            </a:r>
            <a:r>
              <a:rPr lang="es-MX" sz="2400" dirty="0" err="1" smtClean="0">
                <a:solidFill>
                  <a:srgbClr val="002060"/>
                </a:solidFill>
              </a:rPr>
              <a:t>from</a:t>
            </a:r>
            <a:r>
              <a:rPr lang="es-MX" sz="2400" dirty="0" smtClean="0">
                <a:solidFill>
                  <a:srgbClr val="002060"/>
                </a:solidFill>
              </a:rPr>
              <a:t> </a:t>
            </a:r>
            <a:r>
              <a:rPr lang="es-MX" sz="2400" dirty="0" err="1" smtClean="0">
                <a:solidFill>
                  <a:srgbClr val="002060"/>
                </a:solidFill>
              </a:rPr>
              <a:t>different</a:t>
            </a:r>
            <a:r>
              <a:rPr lang="es-MX" sz="2400" dirty="0" smtClean="0">
                <a:solidFill>
                  <a:srgbClr val="002060"/>
                </a:solidFill>
              </a:rPr>
              <a:t> </a:t>
            </a:r>
            <a:r>
              <a:rPr lang="es-MX" sz="2400" dirty="0" err="1" smtClean="0">
                <a:solidFill>
                  <a:srgbClr val="002060"/>
                </a:solidFill>
              </a:rPr>
              <a:t>countries</a:t>
            </a:r>
            <a:r>
              <a:rPr lang="es-MX" sz="2400" dirty="0" smtClean="0">
                <a:solidFill>
                  <a:srgbClr val="002060"/>
                </a:solidFill>
              </a:rPr>
              <a:t> </a:t>
            </a:r>
            <a:r>
              <a:rPr lang="es-MX" sz="2400" dirty="0" err="1" smtClean="0">
                <a:solidFill>
                  <a:srgbClr val="002060"/>
                </a:solidFill>
              </a:rPr>
              <a:t>to</a:t>
            </a:r>
            <a:r>
              <a:rPr lang="es-MX" sz="2400" dirty="0" smtClean="0">
                <a:solidFill>
                  <a:srgbClr val="002060"/>
                </a:solidFill>
              </a:rPr>
              <a:t> prepare </a:t>
            </a:r>
            <a:r>
              <a:rPr lang="es-MX" sz="2400" dirty="0" err="1" smtClean="0">
                <a:solidFill>
                  <a:srgbClr val="002060"/>
                </a:solidFill>
              </a:rPr>
              <a:t>the</a:t>
            </a:r>
            <a:r>
              <a:rPr lang="es-MX" sz="2400" dirty="0" smtClean="0">
                <a:solidFill>
                  <a:srgbClr val="002060"/>
                </a:solidFill>
              </a:rPr>
              <a:t> IANAS </a:t>
            </a:r>
            <a:r>
              <a:rPr lang="es-MX" sz="2400" dirty="0" err="1" smtClean="0">
                <a:solidFill>
                  <a:srgbClr val="002060"/>
                </a:solidFill>
              </a:rPr>
              <a:t>Energy</a:t>
            </a:r>
            <a:r>
              <a:rPr lang="es-MX" sz="2400" dirty="0" smtClean="0">
                <a:solidFill>
                  <a:srgbClr val="002060"/>
                </a:solidFill>
              </a:rPr>
              <a:t> </a:t>
            </a:r>
            <a:r>
              <a:rPr lang="es-MX" sz="2400" dirty="0" err="1" smtClean="0">
                <a:solidFill>
                  <a:srgbClr val="002060"/>
                </a:solidFill>
              </a:rPr>
              <a:t>publication</a:t>
            </a:r>
            <a:r>
              <a:rPr lang="es-MX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IANAS\Desktop\DSC06808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493" y="3068960"/>
            <a:ext cx="2298640" cy="172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57838"/>
            <a:ext cx="1008112" cy="99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962" y="836711"/>
            <a:ext cx="2019703" cy="201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908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</p:spPr>
        <p:txBody>
          <a:bodyPr anchor="ctr">
            <a:normAutofit/>
          </a:bodyPr>
          <a:lstStyle/>
          <a:p>
            <a:r>
              <a:rPr lang="en-US" sz="2000" i="1" dirty="0" smtClean="0"/>
              <a:t>The results:  Academies are actively engaged with the network</a:t>
            </a:r>
            <a:endParaRPr lang="en-US" sz="20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486401" y="1557337"/>
            <a:ext cx="3048000" cy="4157663"/>
          </a:xfrm>
        </p:spPr>
        <p:txBody>
          <a:bodyPr>
            <a:normAutofit fontScale="77500" lnSpcReduction="20000"/>
          </a:bodyPr>
          <a:lstStyle/>
          <a:p>
            <a:r>
              <a:rPr lang="es-MX" sz="1900" dirty="0" smtClean="0">
                <a:solidFill>
                  <a:srgbClr val="002060"/>
                </a:solidFill>
              </a:rPr>
              <a:t>2011</a:t>
            </a:r>
          </a:p>
          <a:p>
            <a:r>
              <a:rPr lang="en-US" sz="1900" dirty="0" smtClean="0">
                <a:solidFill>
                  <a:srgbClr val="002060"/>
                </a:solidFill>
              </a:rPr>
              <a:t>Meetings in Brazil </a:t>
            </a:r>
            <a:r>
              <a:rPr lang="en-US" sz="1900" dirty="0">
                <a:solidFill>
                  <a:srgbClr val="002060"/>
                </a:solidFill>
              </a:rPr>
              <a:t> </a:t>
            </a:r>
            <a:r>
              <a:rPr lang="en-US" sz="1900" dirty="0" smtClean="0">
                <a:solidFill>
                  <a:srgbClr val="002060"/>
                </a:solidFill>
              </a:rPr>
              <a:t>and Mexico with </a:t>
            </a:r>
            <a:r>
              <a:rPr lang="en-US" sz="1900" dirty="0">
                <a:solidFill>
                  <a:srgbClr val="002060"/>
                </a:solidFill>
              </a:rPr>
              <a:t>focal points  of the Program helped define common needs and goals.</a:t>
            </a:r>
          </a:p>
          <a:p>
            <a:endParaRPr lang="es-MX" sz="1900" dirty="0" smtClean="0">
              <a:solidFill>
                <a:srgbClr val="002060"/>
              </a:solidFill>
            </a:endParaRPr>
          </a:p>
          <a:p>
            <a:r>
              <a:rPr lang="es-MX" sz="1900" dirty="0" smtClean="0">
                <a:solidFill>
                  <a:srgbClr val="002060"/>
                </a:solidFill>
              </a:rPr>
              <a:t>2012</a:t>
            </a:r>
            <a:endParaRPr lang="en-US" sz="1900" dirty="0" smtClean="0">
              <a:solidFill>
                <a:srgbClr val="002060"/>
              </a:solidFill>
            </a:endParaRPr>
          </a:p>
          <a:p>
            <a:r>
              <a:rPr lang="en-US" sz="1900" dirty="0" smtClean="0">
                <a:solidFill>
                  <a:srgbClr val="002060"/>
                </a:solidFill>
              </a:rPr>
              <a:t>“IANAS OWSD </a:t>
            </a:r>
            <a:r>
              <a:rPr lang="en-US" sz="1900" dirty="0">
                <a:solidFill>
                  <a:srgbClr val="002060"/>
                </a:solidFill>
              </a:rPr>
              <a:t>Women for Science Prize”, </a:t>
            </a:r>
            <a:r>
              <a:rPr lang="en-US" sz="1900" dirty="0" smtClean="0">
                <a:solidFill>
                  <a:srgbClr val="002060"/>
                </a:solidFill>
              </a:rPr>
              <a:t>ceremony in Venezuela </a:t>
            </a:r>
            <a:r>
              <a:rPr lang="en-US" sz="1900" dirty="0" err="1" smtClean="0">
                <a:solidFill>
                  <a:srgbClr val="002060"/>
                </a:solidFill>
              </a:rPr>
              <a:t>Clarimar</a:t>
            </a:r>
            <a:r>
              <a:rPr lang="en-US" sz="1900" dirty="0" smtClean="0">
                <a:solidFill>
                  <a:srgbClr val="002060"/>
                </a:solidFill>
              </a:rPr>
              <a:t> Camacho, the awardee  shared her hopes for a more inclusive society where “half of human kind should shares their part looking for a better world” </a:t>
            </a:r>
          </a:p>
          <a:p>
            <a:endParaRPr lang="es-MX" sz="1900" dirty="0" smtClean="0">
              <a:solidFill>
                <a:srgbClr val="002060"/>
              </a:solidFill>
            </a:endParaRPr>
          </a:p>
          <a:p>
            <a:r>
              <a:rPr lang="es-MX" sz="1900" dirty="0" smtClean="0">
                <a:solidFill>
                  <a:srgbClr val="002060"/>
                </a:solidFill>
              </a:rPr>
              <a:t>2013</a:t>
            </a:r>
            <a:endParaRPr lang="en-US" sz="1900" dirty="0" smtClean="0">
              <a:solidFill>
                <a:srgbClr val="002060"/>
              </a:solidFill>
            </a:endParaRPr>
          </a:p>
          <a:p>
            <a:r>
              <a:rPr lang="en-US" sz="1900" dirty="0" smtClean="0">
                <a:solidFill>
                  <a:srgbClr val="002060"/>
                </a:solidFill>
              </a:rPr>
              <a:t>This upcoming March 8, we will be launching the booklet “Women Scientists in the Americas. Their inspired stories” a common effort from Academies . The publication will be available at some of OAS sites.</a:t>
            </a:r>
          </a:p>
          <a:p>
            <a:endParaRPr lang="es-MX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1788198"/>
            <a:ext cx="3585592" cy="453640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IANAS Women for Science Program</a:t>
            </a:r>
          </a:p>
          <a:p>
            <a:pPr marL="0" indent="0">
              <a:buNone/>
            </a:pPr>
            <a:endParaRPr lang="en-US" sz="1200" b="1" dirty="0" smtClean="0">
              <a:solidFill>
                <a:srgbClr val="002060"/>
              </a:solidFill>
            </a:endParaRPr>
          </a:p>
          <a:p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                                                                                                        </a:t>
            </a:r>
            <a:endParaRPr lang="en-US" sz="1200" dirty="0"/>
          </a:p>
          <a:p>
            <a:r>
              <a:rPr lang="en-US" sz="1200" dirty="0" smtClean="0"/>
              <a:t>                                                    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                                            </a:t>
            </a:r>
          </a:p>
          <a:p>
            <a:r>
              <a:rPr lang="en-US" sz="1200" dirty="0" smtClean="0"/>
              <a:t> </a:t>
            </a:r>
          </a:p>
          <a:p>
            <a:r>
              <a:rPr lang="en-US" dirty="0" smtClean="0"/>
              <a:t>                              </a:t>
            </a:r>
            <a:endParaRPr lang="en-US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      </a:t>
            </a:r>
          </a:p>
          <a:p>
            <a:pPr marL="0" indent="0">
              <a:buNone/>
            </a:pPr>
            <a:r>
              <a:rPr lang="en-US" sz="1200" dirty="0" smtClean="0"/>
              <a:t>                                                                                                  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b="1" dirty="0" smtClean="0"/>
              <a:t>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1200" b="1" dirty="0"/>
              <a:t>	</a:t>
            </a:r>
            <a:r>
              <a:rPr lang="en-US" sz="1200" b="1" dirty="0" smtClean="0"/>
              <a:t>		  </a:t>
            </a:r>
            <a:r>
              <a:rPr lang="en-US" sz="1200" b="1" dirty="0" smtClean="0">
                <a:solidFill>
                  <a:schemeClr val="bg1"/>
                </a:solidFill>
              </a:rPr>
              <a:t>Panama, 2012</a:t>
            </a:r>
          </a:p>
          <a:p>
            <a:pPr marL="0" indent="0">
              <a:buNone/>
            </a:pPr>
            <a:r>
              <a:rPr lang="en-US" sz="1200" dirty="0" smtClean="0"/>
              <a:t> 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b="1" dirty="0" smtClean="0"/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“IANAS-Women for Science Prize”</a:t>
            </a: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Venezuela, 2012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50750"/>
            <a:ext cx="1499482" cy="147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4846276"/>
            <a:ext cx="1440159" cy="62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27956"/>
            <a:ext cx="1378658" cy="138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50750"/>
            <a:ext cx="1152128" cy="147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705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The Bottom Line</a:t>
            </a:r>
          </a:p>
        </p:txBody>
      </p:sp>
      <p:sp>
        <p:nvSpPr>
          <p:cNvPr id="68608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charset="0"/>
                <a:cs typeface="+mn-cs"/>
              </a:rPr>
              <a:t>It is critically important that science, and scientists, achieve a much higher degree of influence throughout the world!</a:t>
            </a:r>
          </a:p>
          <a:p>
            <a:pPr eaLnBrk="1" hangingPunct="1">
              <a:defRPr/>
            </a:pPr>
            <a:endParaRPr lang="en-US" smtClean="0">
              <a:latin typeface="Times New Roman" charset="0"/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latin typeface="Times New Roman" charset="0"/>
                <a:cs typeface="+mn-cs"/>
              </a:rPr>
              <a:t>Making international science organizations effective - An activist agenda</a:t>
            </a:r>
          </a:p>
        </p:txBody>
      </p:sp>
    </p:spTree>
    <p:extLst>
      <p:ext uri="{BB962C8B-B14F-4D97-AF65-F5344CB8AC3E}">
        <p14:creationId xmlns:p14="http://schemas.microsoft.com/office/powerpoint/2010/main" val="2720873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44258" y="0"/>
            <a:ext cx="7442542" cy="1828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Times New Roman" charset="0"/>
                <a:cs typeface="+mj-cs"/>
              </a:rPr>
              <a:t>Why Is The Voice Of Science Crucial In Addressing 21</a:t>
            </a:r>
            <a:r>
              <a:rPr lang="en-US" sz="4000" baseline="30000" dirty="0" smtClean="0">
                <a:latin typeface="Times New Roman" charset="0"/>
                <a:cs typeface="+mj-cs"/>
              </a:rPr>
              <a:t>st</a:t>
            </a:r>
            <a:r>
              <a:rPr lang="en-US" sz="4000" dirty="0" smtClean="0">
                <a:latin typeface="Times New Roman" charset="0"/>
                <a:cs typeface="+mj-cs"/>
              </a:rPr>
              <a:t> century challenges?</a:t>
            </a:r>
            <a:endParaRPr lang="en-US" sz="4000" dirty="0" smtClean="0">
              <a:solidFill>
                <a:schemeClr val="tx1"/>
              </a:solidFill>
              <a:latin typeface="Times New Roman" charset="0"/>
              <a:cs typeface="+mj-cs"/>
            </a:endParaRPr>
          </a:p>
        </p:txBody>
      </p:sp>
      <p:sp>
        <p:nvSpPr>
          <p:cNvPr id="5928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14400" y="1905000"/>
            <a:ext cx="7772400" cy="39624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fr-FR" sz="2800" dirty="0" smtClean="0">
              <a:latin typeface="Book Antiqua" charset="0"/>
              <a:cs typeface="+mn-cs"/>
            </a:endParaRPr>
          </a:p>
          <a:p>
            <a:pPr eaLnBrk="1" hangingPunct="1">
              <a:defRPr/>
            </a:pPr>
            <a:r>
              <a:rPr lang="fr-FR" sz="3600" dirty="0" smtClean="0">
                <a:latin typeface="Times New Roman" charset="0"/>
              </a:rPr>
              <a:t>Science </a:t>
            </a:r>
            <a:r>
              <a:rPr lang="fr-FR" sz="3600" dirty="0" err="1" smtClean="0">
                <a:latin typeface="Times New Roman" charset="0"/>
              </a:rPr>
              <a:t>is</a:t>
            </a:r>
            <a:r>
              <a:rPr lang="fr-FR" sz="3600" dirty="0" smtClean="0">
                <a:latin typeface="Times New Roman" charset="0"/>
              </a:rPr>
              <a:t> the </a:t>
            </a:r>
            <a:r>
              <a:rPr lang="fr-FR" sz="3600" dirty="0" err="1" smtClean="0">
                <a:latin typeface="Times New Roman" charset="0"/>
              </a:rPr>
              <a:t>world’s</a:t>
            </a:r>
            <a:r>
              <a:rPr lang="fr-FR" sz="3600" dirty="0" smtClean="0">
                <a:latin typeface="Times New Roman" charset="0"/>
              </a:rPr>
              <a:t> </a:t>
            </a:r>
            <a:r>
              <a:rPr lang="fr-FR" sz="3600" dirty="0" err="1" smtClean="0">
                <a:latin typeface="Times New Roman" charset="0"/>
              </a:rPr>
              <a:t>most</a:t>
            </a:r>
            <a:r>
              <a:rPr lang="fr-FR" sz="3600" dirty="0" smtClean="0">
                <a:latin typeface="Times New Roman" charset="0"/>
              </a:rPr>
              <a:t> </a:t>
            </a:r>
            <a:r>
              <a:rPr lang="fr-FR" sz="3600" dirty="0" err="1" smtClean="0">
                <a:latin typeface="Times New Roman" charset="0"/>
              </a:rPr>
              <a:t>successful</a:t>
            </a:r>
            <a:r>
              <a:rPr lang="fr-FR" sz="3600" dirty="0" smtClean="0">
                <a:latin typeface="Times New Roman" charset="0"/>
              </a:rPr>
              <a:t> </a:t>
            </a:r>
            <a:r>
              <a:rPr lang="fr-FR" sz="3600" dirty="0" err="1" smtClean="0">
                <a:latin typeface="Times New Roman" charset="0"/>
              </a:rPr>
              <a:t>means</a:t>
            </a:r>
            <a:r>
              <a:rPr lang="fr-FR" sz="3600" dirty="0" smtClean="0">
                <a:latin typeface="Times New Roman" charset="0"/>
              </a:rPr>
              <a:t> of </a:t>
            </a:r>
            <a:r>
              <a:rPr lang="fr-FR" sz="3600" dirty="0" err="1" smtClean="0">
                <a:latin typeface="Times New Roman" charset="0"/>
              </a:rPr>
              <a:t>knowledge</a:t>
            </a:r>
            <a:r>
              <a:rPr lang="fr-FR" sz="3600" dirty="0" smtClean="0">
                <a:latin typeface="Times New Roman" charset="0"/>
              </a:rPr>
              <a:t> </a:t>
            </a:r>
            <a:r>
              <a:rPr lang="fr-FR" sz="3600" dirty="0" err="1" smtClean="0">
                <a:latin typeface="Times New Roman" charset="0"/>
              </a:rPr>
              <a:t>creation</a:t>
            </a:r>
            <a:endParaRPr lang="fr-FR" sz="3600" dirty="0" smtClean="0">
              <a:latin typeface="Times New Roman" charset="0"/>
            </a:endParaRPr>
          </a:p>
          <a:p>
            <a:pPr lvl="1" eaLnBrk="1" hangingPunct="1">
              <a:defRPr/>
            </a:pPr>
            <a:r>
              <a:rPr lang="fr-FR" sz="3600" dirty="0" smtClean="0">
                <a:latin typeface="Times New Roman" charset="0"/>
              </a:rPr>
              <a:t>Deals </a:t>
            </a:r>
            <a:r>
              <a:rPr lang="fr-FR" sz="3600" dirty="0" err="1" smtClean="0">
                <a:latin typeface="Times New Roman" charset="0"/>
              </a:rPr>
              <a:t>exclusively</a:t>
            </a:r>
            <a:r>
              <a:rPr lang="fr-FR" sz="3600" dirty="0" smtClean="0">
                <a:latin typeface="Times New Roman" charset="0"/>
              </a:rPr>
              <a:t> </a:t>
            </a:r>
            <a:r>
              <a:rPr lang="fr-FR" sz="3600" dirty="0" err="1" smtClean="0">
                <a:latin typeface="Times New Roman" charset="0"/>
              </a:rPr>
              <a:t>with</a:t>
            </a:r>
            <a:r>
              <a:rPr lang="fr-FR" sz="3600" dirty="0" smtClean="0">
                <a:latin typeface="Times New Roman" charset="0"/>
              </a:rPr>
              <a:t> arguments </a:t>
            </a:r>
            <a:r>
              <a:rPr lang="fr-FR" sz="3600" dirty="0" err="1" smtClean="0">
                <a:latin typeface="Times New Roman" charset="0"/>
              </a:rPr>
              <a:t>based</a:t>
            </a:r>
            <a:r>
              <a:rPr lang="fr-FR" sz="3600" dirty="0" smtClean="0">
                <a:latin typeface="Times New Roman" charset="0"/>
              </a:rPr>
              <a:t> on </a:t>
            </a:r>
            <a:r>
              <a:rPr lang="fr-FR" sz="3600" dirty="0" err="1" smtClean="0">
                <a:latin typeface="Times New Roman" charset="0"/>
              </a:rPr>
              <a:t>evidence</a:t>
            </a:r>
            <a:r>
              <a:rPr lang="fr-FR" sz="3600" dirty="0" smtClean="0">
                <a:latin typeface="Times New Roman" charset="0"/>
              </a:rPr>
              <a:t> </a:t>
            </a:r>
            <a:endParaRPr lang="en-US" sz="3600" dirty="0" smtClean="0">
              <a:latin typeface="Times New Roman" charset="0"/>
            </a:endParaRPr>
          </a:p>
          <a:p>
            <a:pPr lvl="1" eaLnBrk="1" hangingPunct="1">
              <a:defRPr/>
            </a:pPr>
            <a:r>
              <a:rPr lang="fr-FR" sz="3600" dirty="0" err="1" smtClean="0">
                <a:latin typeface="Times New Roman" charset="0"/>
              </a:rPr>
              <a:t>Results</a:t>
            </a:r>
            <a:r>
              <a:rPr lang="fr-FR" sz="3600" dirty="0" smtClean="0">
                <a:latin typeface="Times New Roman" charset="0"/>
              </a:rPr>
              <a:t> </a:t>
            </a:r>
            <a:r>
              <a:rPr lang="fr-FR" sz="3600" dirty="0" err="1" smtClean="0">
                <a:latin typeface="Times New Roman" charset="0"/>
              </a:rPr>
              <a:t>subject</a:t>
            </a:r>
            <a:r>
              <a:rPr lang="fr-FR" sz="3600" dirty="0" smtClean="0">
                <a:latin typeface="Times New Roman" charset="0"/>
              </a:rPr>
              <a:t> to </a:t>
            </a:r>
            <a:r>
              <a:rPr lang="fr-FR" sz="3600" dirty="0" err="1" smtClean="0">
                <a:latin typeface="Times New Roman" charset="0"/>
              </a:rPr>
              <a:t>independent</a:t>
            </a:r>
            <a:r>
              <a:rPr lang="fr-FR" sz="3600" dirty="0" smtClean="0">
                <a:latin typeface="Times New Roman" charset="0"/>
              </a:rPr>
              <a:t> confirmation by </a:t>
            </a:r>
            <a:r>
              <a:rPr lang="fr-FR" sz="3600" dirty="0" err="1" smtClean="0">
                <a:latin typeface="Times New Roman" charset="0"/>
              </a:rPr>
              <a:t>others</a:t>
            </a:r>
            <a:endParaRPr lang="en-US" sz="3600" dirty="0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030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Why are Academies Important? </a:t>
            </a:r>
          </a:p>
        </p:txBody>
      </p:sp>
      <p:sp>
        <p:nvSpPr>
          <p:cNvPr id="69529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>
                <a:cs typeface="+mn-cs"/>
              </a:rPr>
              <a:t>Academies are </a:t>
            </a:r>
            <a:r>
              <a:rPr lang="en-US" sz="3600" b="1" dirty="0" smtClean="0">
                <a:cs typeface="+mn-cs"/>
              </a:rPr>
              <a:t>merit based</a:t>
            </a:r>
            <a:r>
              <a:rPr lang="en-US" sz="3600" dirty="0" smtClean="0">
                <a:cs typeface="+mn-cs"/>
              </a:rPr>
              <a:t> and include the scientific leadership within a country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>
                <a:cs typeface="+mn-cs"/>
              </a:rPr>
              <a:t>Academies are </a:t>
            </a:r>
            <a:r>
              <a:rPr lang="en-US" sz="3600" b="1" dirty="0" smtClean="0">
                <a:cs typeface="+mn-cs"/>
              </a:rPr>
              <a:t>self renewing</a:t>
            </a:r>
            <a:r>
              <a:rPr lang="en-US" sz="3600" dirty="0" smtClean="0">
                <a:cs typeface="+mn-cs"/>
              </a:rPr>
              <a:t> institutions, free from political interference.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>
                <a:cs typeface="+mn-cs"/>
              </a:rPr>
              <a:t>Academies have the </a:t>
            </a:r>
            <a:r>
              <a:rPr lang="en-US" sz="3600" b="1" dirty="0" smtClean="0">
                <a:cs typeface="+mn-cs"/>
              </a:rPr>
              <a:t>credibility</a:t>
            </a:r>
            <a:r>
              <a:rPr lang="en-US" sz="3600" dirty="0" smtClean="0">
                <a:cs typeface="+mn-cs"/>
              </a:rPr>
              <a:t> to inform the public and policy makers about looming problems and potential solutions</a:t>
            </a:r>
          </a:p>
          <a:p>
            <a:pPr eaLnBrk="1" hangingPunct="1">
              <a:lnSpc>
                <a:spcPct val="90000"/>
              </a:lnSpc>
              <a:buFont typeface="Wingdings 3" charset="0"/>
              <a:buNone/>
              <a:defRPr/>
            </a:pPr>
            <a:endParaRPr lang="en-US" sz="36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495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power of networks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Global Network of Science Academies (IAP) 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108 Members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Speaks for the world’s science academies on major issues</a:t>
            </a:r>
          </a:p>
          <a:p>
            <a:r>
              <a:rPr lang="en-US" dirty="0" smtClean="0"/>
              <a:t>Why regional networks?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cs typeface="+mn-cs"/>
              </a:rPr>
              <a:t>The major regions of the world are heterogeneous in cultures, environments and levels of economic development</a:t>
            </a:r>
            <a:endParaRPr lang="en-US" dirty="0" smtClean="0"/>
          </a:p>
          <a:p>
            <a:pPr lvl="1">
              <a:buFont typeface="Wingdings" charset="2"/>
              <a:buChar char="Ø"/>
            </a:pPr>
            <a:r>
              <a:rPr lang="en-US" dirty="0" smtClean="0"/>
              <a:t>Can translate global issues into a regional context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Reduces transaction costs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Increases academy engagement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909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062804" y="117475"/>
            <a:ext cx="808119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</a:rPr>
              <a:t>The </a:t>
            </a:r>
            <a:r>
              <a:rPr lang="en-US" dirty="0" err="1" smtClean="0">
                <a:latin typeface="Calibri" charset="0"/>
              </a:rPr>
              <a:t>InterAmerican</a:t>
            </a:r>
            <a:r>
              <a:rPr lang="en-US" dirty="0" smtClean="0">
                <a:latin typeface="Calibri" charset="0"/>
              </a:rPr>
              <a:t> Network of Academies of Science (IANAS)</a:t>
            </a:r>
            <a:endParaRPr lang="en-US" dirty="0">
              <a:latin typeface="Calibri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855426" y="1260475"/>
            <a:ext cx="7831373" cy="4865688"/>
          </a:xfrm>
        </p:spPr>
        <p:txBody>
          <a:bodyPr anchor="ctr">
            <a:normAutofit lnSpcReduction="10000"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Calibri" charset="0"/>
              </a:rPr>
              <a:t>North America</a:t>
            </a:r>
            <a:r>
              <a:rPr lang="en-US" sz="1200" dirty="0">
                <a:solidFill>
                  <a:schemeClr val="tx2"/>
                </a:solidFill>
                <a:latin typeface="Calibri" charset="0"/>
              </a:rPr>
              <a:t/>
            </a:r>
            <a:br>
              <a:rPr lang="en-US" sz="1200" dirty="0">
                <a:solidFill>
                  <a:schemeClr val="tx2"/>
                </a:solidFill>
                <a:latin typeface="Calibri" charset="0"/>
              </a:rPr>
            </a:br>
            <a:r>
              <a:rPr lang="en-US" sz="1200" dirty="0">
                <a:solidFill>
                  <a:schemeClr val="tx2"/>
                </a:solidFill>
                <a:latin typeface="Calibri" charset="0"/>
                <a:hlinkClick r:id="rId2" action="ppaction://hlinkfile"/>
              </a:rPr>
              <a:t>The Academies of Arts, Humanities and Sciences of Canada</a:t>
            </a:r>
            <a:r>
              <a:rPr lang="en-US" sz="1200" dirty="0">
                <a:solidFill>
                  <a:schemeClr val="tx2"/>
                </a:solidFill>
                <a:latin typeface="Calibri" charset="0"/>
              </a:rPr>
              <a:t> *</a:t>
            </a:r>
            <a:br>
              <a:rPr lang="en-US" sz="1200" dirty="0">
                <a:solidFill>
                  <a:schemeClr val="tx2"/>
                </a:solidFill>
                <a:latin typeface="Calibri" charset="0"/>
              </a:rPr>
            </a:br>
            <a:r>
              <a:rPr lang="en-US" sz="1200" dirty="0">
                <a:solidFill>
                  <a:schemeClr val="tx2"/>
                </a:solidFill>
                <a:latin typeface="Calibri" charset="0"/>
                <a:hlinkClick r:id="rId3" action="ppaction://hlinkfile"/>
              </a:rPr>
              <a:t>US National Academy of Sciences</a:t>
            </a:r>
            <a:r>
              <a:rPr lang="en-US" sz="1200" dirty="0">
                <a:solidFill>
                  <a:schemeClr val="tx2"/>
                </a:solidFill>
                <a:latin typeface="Calibri" charset="0"/>
              </a:rPr>
              <a:t/>
            </a:r>
            <a:br>
              <a:rPr lang="en-US" sz="1200" dirty="0">
                <a:solidFill>
                  <a:schemeClr val="tx2"/>
                </a:solidFill>
                <a:latin typeface="Calibri" charset="0"/>
              </a:rPr>
            </a:br>
            <a:r>
              <a:rPr lang="en-US" sz="1200" dirty="0">
                <a:solidFill>
                  <a:schemeClr val="tx2"/>
                </a:solidFill>
                <a:latin typeface="Calibri" charset="0"/>
                <a:hlinkClick r:id="rId4" action="ppaction://hlinkfile"/>
              </a:rPr>
              <a:t>Mexican Academy of Sciences</a:t>
            </a:r>
            <a:r>
              <a:rPr lang="en-US" sz="1200" dirty="0">
                <a:solidFill>
                  <a:schemeClr val="tx2"/>
                </a:solidFill>
                <a:latin typeface="Calibri" charset="0"/>
              </a:rPr>
              <a:t> *</a:t>
            </a:r>
            <a:br>
              <a:rPr lang="en-US" sz="1200" dirty="0">
                <a:solidFill>
                  <a:schemeClr val="tx2"/>
                </a:solidFill>
                <a:latin typeface="Calibri" charset="0"/>
              </a:rPr>
            </a:br>
            <a:r>
              <a:rPr lang="en-US" sz="1200" dirty="0">
                <a:solidFill>
                  <a:schemeClr val="tx2"/>
                </a:solidFill>
                <a:latin typeface="Calibri" charset="0"/>
              </a:rPr>
              <a:t/>
            </a:r>
            <a:br>
              <a:rPr lang="en-US" sz="1200" dirty="0">
                <a:solidFill>
                  <a:schemeClr val="tx2"/>
                </a:solidFill>
                <a:latin typeface="Calibri" charset="0"/>
              </a:rPr>
            </a:br>
            <a:r>
              <a:rPr lang="en-US" sz="1200" b="1" dirty="0">
                <a:solidFill>
                  <a:schemeClr val="tx2"/>
                </a:solidFill>
                <a:latin typeface="Calibri" charset="0"/>
              </a:rPr>
              <a:t>Central America and the Caribbean</a:t>
            </a:r>
            <a:r>
              <a:rPr lang="en-US" sz="1200" dirty="0">
                <a:solidFill>
                  <a:schemeClr val="tx2"/>
                </a:solidFill>
                <a:latin typeface="Calibri" charset="0"/>
              </a:rPr>
              <a:t/>
            </a:r>
            <a:br>
              <a:rPr lang="en-US" sz="1200" dirty="0">
                <a:solidFill>
                  <a:schemeClr val="tx2"/>
                </a:solidFill>
                <a:latin typeface="Calibri" charset="0"/>
              </a:rPr>
            </a:br>
            <a:r>
              <a:rPr lang="en-US" sz="1200" dirty="0">
                <a:solidFill>
                  <a:schemeClr val="tx2"/>
                </a:solidFill>
                <a:latin typeface="Calibri" charset="0"/>
                <a:hlinkClick r:id="rId5" action="ppaction://hlinkfile"/>
              </a:rPr>
              <a:t>Cuban Academy of Science</a:t>
            </a:r>
            <a:r>
              <a:rPr lang="en-US" sz="1200" dirty="0">
                <a:solidFill>
                  <a:schemeClr val="tx2"/>
                </a:solidFill>
                <a:latin typeface="Calibri" charset="0"/>
              </a:rPr>
              <a:t/>
            </a:r>
            <a:br>
              <a:rPr lang="en-US" sz="1200" dirty="0">
                <a:solidFill>
                  <a:schemeClr val="tx2"/>
                </a:solidFill>
                <a:latin typeface="Calibri" charset="0"/>
              </a:rPr>
            </a:br>
            <a:r>
              <a:rPr lang="en-US" sz="1200" dirty="0">
                <a:solidFill>
                  <a:schemeClr val="tx2"/>
                </a:solidFill>
                <a:latin typeface="Calibri" charset="0"/>
                <a:hlinkClick r:id="rId6" action="ppaction://hlinkfile"/>
              </a:rPr>
              <a:t>Academy of Sciences of the Dominican Republic</a:t>
            </a:r>
            <a:r>
              <a:rPr lang="en-US" sz="1200" dirty="0">
                <a:solidFill>
                  <a:schemeClr val="tx2"/>
                </a:solidFill>
                <a:latin typeface="Calibri" charset="0"/>
              </a:rPr>
              <a:t/>
            </a:r>
            <a:br>
              <a:rPr lang="en-US" sz="1200" dirty="0">
                <a:solidFill>
                  <a:schemeClr val="tx2"/>
                </a:solidFill>
                <a:latin typeface="Calibri" charset="0"/>
              </a:rPr>
            </a:br>
            <a:r>
              <a:rPr lang="en-US" sz="1200" dirty="0">
                <a:solidFill>
                  <a:schemeClr val="tx2"/>
                </a:solidFill>
                <a:latin typeface="Calibri" charset="0"/>
                <a:hlinkClick r:id="rId7" action="ppaction://hlinkfile"/>
              </a:rPr>
              <a:t>Academy of Medical, Physical and Natural Sciences of Guatemala</a:t>
            </a:r>
            <a:r>
              <a:rPr lang="en-US" sz="1200" dirty="0">
                <a:solidFill>
                  <a:schemeClr val="tx2"/>
                </a:solidFill>
                <a:latin typeface="Calibri" charset="0"/>
              </a:rPr>
              <a:t/>
            </a:r>
            <a:br>
              <a:rPr lang="en-US" sz="1200" dirty="0">
                <a:solidFill>
                  <a:schemeClr val="tx2"/>
                </a:solidFill>
                <a:latin typeface="Calibri" charset="0"/>
              </a:rPr>
            </a:br>
            <a:r>
              <a:rPr lang="en-US" sz="1200" dirty="0">
                <a:solidFill>
                  <a:schemeClr val="tx2"/>
                </a:solidFill>
                <a:latin typeface="Calibri" charset="0"/>
                <a:hlinkClick r:id="rId8" action="ppaction://hlinkfile"/>
              </a:rPr>
              <a:t>National Academy of Sciences of Costa Rica</a:t>
            </a:r>
            <a:r>
              <a:rPr lang="en-US" sz="1200" dirty="0">
                <a:solidFill>
                  <a:schemeClr val="tx2"/>
                </a:solidFill>
                <a:latin typeface="Calibri" charset="0"/>
              </a:rPr>
              <a:t/>
            </a:r>
            <a:br>
              <a:rPr lang="en-US" sz="1200" dirty="0">
                <a:solidFill>
                  <a:schemeClr val="tx2"/>
                </a:solidFill>
                <a:latin typeface="Calibri" charset="0"/>
              </a:rPr>
            </a:br>
            <a:r>
              <a:rPr lang="en-US" sz="1200" dirty="0">
                <a:solidFill>
                  <a:schemeClr val="tx2"/>
                </a:solidFill>
                <a:latin typeface="Calibri" charset="0"/>
                <a:hlinkClick r:id="rId9" action="ppaction://hlinkfile"/>
              </a:rPr>
              <a:t>Nicaraguan Academy of Sciences</a:t>
            </a:r>
            <a:r>
              <a:rPr lang="en-US" sz="1200" dirty="0">
                <a:solidFill>
                  <a:schemeClr val="tx2"/>
                </a:solidFill>
                <a:latin typeface="Calibri" charset="0"/>
              </a:rPr>
              <a:t/>
            </a:r>
            <a:br>
              <a:rPr lang="en-US" sz="1200" dirty="0">
                <a:solidFill>
                  <a:schemeClr val="tx2"/>
                </a:solidFill>
                <a:latin typeface="Calibri" charset="0"/>
              </a:rPr>
            </a:br>
            <a:r>
              <a:rPr lang="en-US" sz="1200" dirty="0">
                <a:solidFill>
                  <a:schemeClr val="tx2"/>
                </a:solidFill>
                <a:latin typeface="Calibri" charset="0"/>
              </a:rPr>
              <a:t/>
            </a:r>
            <a:br>
              <a:rPr lang="en-US" sz="1200" dirty="0">
                <a:solidFill>
                  <a:schemeClr val="tx2"/>
                </a:solidFill>
                <a:latin typeface="Calibri" charset="0"/>
              </a:rPr>
            </a:br>
            <a:r>
              <a:rPr lang="en-US" sz="1200" b="1" dirty="0">
                <a:solidFill>
                  <a:schemeClr val="tx2"/>
                </a:solidFill>
                <a:latin typeface="Calibri" charset="0"/>
              </a:rPr>
              <a:t>South America</a:t>
            </a:r>
            <a:r>
              <a:rPr lang="en-US" sz="1200" dirty="0">
                <a:solidFill>
                  <a:schemeClr val="tx2"/>
                </a:solidFill>
                <a:latin typeface="Calibri" charset="0"/>
              </a:rPr>
              <a:t/>
            </a:r>
            <a:br>
              <a:rPr lang="en-US" sz="1200" dirty="0">
                <a:solidFill>
                  <a:schemeClr val="tx2"/>
                </a:solidFill>
                <a:latin typeface="Calibri" charset="0"/>
              </a:rPr>
            </a:br>
            <a:r>
              <a:rPr lang="en-US" sz="1100" u="sng" dirty="0">
                <a:solidFill>
                  <a:schemeClr val="tx2"/>
                </a:solidFill>
                <a:latin typeface="Calibri" charset="0"/>
              </a:rPr>
              <a:t>Academy of Physical, Mathematical and Natural Sciences of Venezuela</a:t>
            </a:r>
            <a:r>
              <a:rPr lang="en-US" sz="1200" dirty="0">
                <a:solidFill>
                  <a:schemeClr val="tx2"/>
                </a:solidFill>
                <a:latin typeface="Calibri" charset="0"/>
              </a:rPr>
              <a:t/>
            </a:r>
            <a:br>
              <a:rPr lang="en-US" sz="1200" dirty="0">
                <a:solidFill>
                  <a:schemeClr val="tx2"/>
                </a:solidFill>
                <a:latin typeface="Calibri" charset="0"/>
              </a:rPr>
            </a:br>
            <a:r>
              <a:rPr lang="en-US" sz="1200" dirty="0">
                <a:solidFill>
                  <a:schemeClr val="tx2"/>
                </a:solidFill>
                <a:latin typeface="Calibri" charset="0"/>
                <a:hlinkClick r:id="rId10" action="ppaction://hlinkfile"/>
              </a:rPr>
              <a:t>Colombian Academy of Exact, Physical and Natural Sciences</a:t>
            </a:r>
            <a:r>
              <a:rPr lang="en-US" sz="1200" dirty="0">
                <a:solidFill>
                  <a:schemeClr val="tx2"/>
                </a:solidFill>
                <a:latin typeface="Calibri" charset="0"/>
              </a:rPr>
              <a:t/>
            </a:r>
            <a:br>
              <a:rPr lang="en-US" sz="1200" dirty="0">
                <a:solidFill>
                  <a:schemeClr val="tx2"/>
                </a:solidFill>
                <a:latin typeface="Calibri" charset="0"/>
              </a:rPr>
            </a:br>
            <a:r>
              <a:rPr lang="en-US" sz="1200" dirty="0">
                <a:solidFill>
                  <a:schemeClr val="tx2"/>
                </a:solidFill>
                <a:latin typeface="Calibri" charset="0"/>
                <a:hlinkClick r:id="rId11" action="ppaction://hlinkfile"/>
              </a:rPr>
              <a:t>Brazilian Academy of Sciences</a:t>
            </a:r>
            <a:r>
              <a:rPr lang="en-US" sz="1200" dirty="0">
                <a:solidFill>
                  <a:schemeClr val="tx2"/>
                </a:solidFill>
                <a:latin typeface="Calibri" charset="0"/>
              </a:rPr>
              <a:t> *</a:t>
            </a:r>
            <a:br>
              <a:rPr lang="en-US" sz="1200" dirty="0">
                <a:solidFill>
                  <a:schemeClr val="tx2"/>
                </a:solidFill>
                <a:latin typeface="Calibri" charset="0"/>
              </a:rPr>
            </a:br>
            <a:r>
              <a:rPr lang="en-US" sz="1200" dirty="0">
                <a:solidFill>
                  <a:schemeClr val="tx2"/>
                </a:solidFill>
                <a:latin typeface="Calibri" charset="0"/>
                <a:hlinkClick r:id="rId12" action="ppaction://hlinkfile"/>
              </a:rPr>
              <a:t>National Academy of Sciences of Peru</a:t>
            </a:r>
            <a:r>
              <a:rPr lang="en-US" sz="1200" dirty="0">
                <a:solidFill>
                  <a:schemeClr val="tx2"/>
                </a:solidFill>
                <a:latin typeface="Calibri" charset="0"/>
              </a:rPr>
              <a:t/>
            </a:r>
            <a:br>
              <a:rPr lang="en-US" sz="1200" dirty="0">
                <a:solidFill>
                  <a:schemeClr val="tx2"/>
                </a:solidFill>
                <a:latin typeface="Calibri" charset="0"/>
              </a:rPr>
            </a:br>
            <a:r>
              <a:rPr lang="en-US" sz="1200" dirty="0">
                <a:solidFill>
                  <a:schemeClr val="tx2"/>
                </a:solidFill>
                <a:latin typeface="Calibri" charset="0"/>
                <a:hlinkClick r:id="rId13" action="ppaction://hlinkfile"/>
              </a:rPr>
              <a:t>National Academy of Sciences of Bolivia</a:t>
            </a:r>
            <a:r>
              <a:rPr lang="en-US" sz="1200" dirty="0">
                <a:solidFill>
                  <a:schemeClr val="tx2"/>
                </a:solidFill>
                <a:latin typeface="Calibri" charset="0"/>
              </a:rPr>
              <a:t> </a:t>
            </a:r>
            <a:br>
              <a:rPr lang="en-US" sz="1200" dirty="0">
                <a:solidFill>
                  <a:schemeClr val="tx2"/>
                </a:solidFill>
                <a:latin typeface="Calibri" charset="0"/>
              </a:rPr>
            </a:br>
            <a:r>
              <a:rPr lang="en-US" sz="1200" dirty="0">
                <a:solidFill>
                  <a:schemeClr val="tx2"/>
                </a:solidFill>
                <a:latin typeface="Calibri" charset="0"/>
                <a:hlinkClick r:id="rId14" action="ppaction://hlinkfile"/>
              </a:rPr>
              <a:t>Chilean Academy of Science</a:t>
            </a:r>
            <a:r>
              <a:rPr lang="en-US" sz="1200" dirty="0">
                <a:solidFill>
                  <a:schemeClr val="tx2"/>
                </a:solidFill>
                <a:latin typeface="Calibri" charset="0"/>
              </a:rPr>
              <a:t> *</a:t>
            </a:r>
            <a:br>
              <a:rPr lang="en-US" sz="1200" dirty="0">
                <a:solidFill>
                  <a:schemeClr val="tx2"/>
                </a:solidFill>
                <a:latin typeface="Calibri" charset="0"/>
              </a:rPr>
            </a:br>
            <a:r>
              <a:rPr lang="en-US" sz="1200" dirty="0">
                <a:solidFill>
                  <a:schemeClr val="tx2"/>
                </a:solidFill>
                <a:latin typeface="Calibri" charset="0"/>
                <a:hlinkClick r:id="rId15" action="ppaction://hlinkfile"/>
              </a:rPr>
              <a:t>National Academy of Exact, Physical and Natural of Argentina</a:t>
            </a:r>
            <a:r>
              <a:rPr lang="en-US" sz="1200" dirty="0">
                <a:solidFill>
                  <a:schemeClr val="tx2"/>
                </a:solidFill>
                <a:latin typeface="Calibri" charset="0"/>
              </a:rPr>
              <a:t> *</a:t>
            </a:r>
            <a:br>
              <a:rPr lang="en-US" sz="1200" dirty="0">
                <a:solidFill>
                  <a:schemeClr val="tx2"/>
                </a:solidFill>
                <a:latin typeface="Calibri" charset="0"/>
              </a:rPr>
            </a:br>
            <a:r>
              <a:rPr lang="en-US" sz="1200" dirty="0">
                <a:solidFill>
                  <a:schemeClr val="tx2"/>
                </a:solidFill>
                <a:latin typeface="Calibri" charset="0"/>
              </a:rPr>
              <a:t/>
            </a:r>
            <a:br>
              <a:rPr lang="en-US" sz="1200" dirty="0">
                <a:solidFill>
                  <a:schemeClr val="tx2"/>
                </a:solidFill>
                <a:latin typeface="Calibri" charset="0"/>
              </a:rPr>
            </a:br>
            <a:r>
              <a:rPr lang="en-US" sz="1200" b="1" dirty="0">
                <a:solidFill>
                  <a:schemeClr val="tx2"/>
                </a:solidFill>
                <a:latin typeface="Calibri" charset="0"/>
              </a:rPr>
              <a:t>Regional Members and Other Future Members</a:t>
            </a:r>
            <a:r>
              <a:rPr lang="en-US" sz="1200" dirty="0">
                <a:solidFill>
                  <a:schemeClr val="tx2"/>
                </a:solidFill>
                <a:latin typeface="Calibri" charset="0"/>
              </a:rPr>
              <a:t/>
            </a:r>
            <a:br>
              <a:rPr lang="en-US" sz="1200" dirty="0">
                <a:solidFill>
                  <a:schemeClr val="tx2"/>
                </a:solidFill>
                <a:latin typeface="Calibri" charset="0"/>
              </a:rPr>
            </a:br>
            <a:r>
              <a:rPr lang="en-US" sz="1200" dirty="0">
                <a:solidFill>
                  <a:schemeClr val="tx2"/>
                </a:solidFill>
                <a:latin typeface="Calibri" charset="0"/>
                <a:hlinkClick r:id="rId16" action="ppaction://hlinkfile"/>
              </a:rPr>
              <a:t>Latin American Academy of Science</a:t>
            </a:r>
            <a:r>
              <a:rPr lang="en-US" sz="1200" dirty="0">
                <a:solidFill>
                  <a:schemeClr val="tx2"/>
                </a:solidFill>
                <a:latin typeface="Calibri" charset="0"/>
              </a:rPr>
              <a:t>    </a:t>
            </a:r>
            <a:r>
              <a:rPr lang="en-US" sz="1200" u="sng" dirty="0">
                <a:solidFill>
                  <a:schemeClr val="tx2"/>
                </a:solidFill>
                <a:latin typeface="Calibri" charset="0"/>
              </a:rPr>
              <a:t>APANAC, Panama</a:t>
            </a:r>
            <a:br>
              <a:rPr lang="en-US" sz="1200" u="sng" dirty="0">
                <a:solidFill>
                  <a:schemeClr val="tx2"/>
                </a:solidFill>
                <a:latin typeface="Calibri" charset="0"/>
              </a:rPr>
            </a:br>
            <a:r>
              <a:rPr lang="en-US" sz="1200" u="sng" dirty="0">
                <a:solidFill>
                  <a:schemeClr val="tx2"/>
                </a:solidFill>
                <a:latin typeface="Calibri" charset="0"/>
                <a:hlinkClick r:id="rId17" action="ppaction://hlinkfile"/>
              </a:rPr>
              <a:t>Caribbean Academy of Sciences</a:t>
            </a:r>
            <a:r>
              <a:rPr lang="en-US" sz="1200" u="sng" dirty="0">
                <a:solidFill>
                  <a:schemeClr val="tx2"/>
                </a:solidFill>
                <a:latin typeface="Calibri" charset="0"/>
              </a:rPr>
              <a:t>            Academy of Science of Ecuador                    </a:t>
            </a:r>
            <a:br>
              <a:rPr lang="en-US" sz="1200" u="sng" dirty="0">
                <a:solidFill>
                  <a:schemeClr val="tx2"/>
                </a:solidFill>
                <a:latin typeface="Calibri" charset="0"/>
              </a:rPr>
            </a:br>
            <a:r>
              <a:rPr lang="en-US" sz="1200" u="sng" dirty="0">
                <a:solidFill>
                  <a:schemeClr val="tx2"/>
                </a:solidFill>
                <a:latin typeface="Calibri" charset="0"/>
                <a:hlinkClick r:id="rId18" action="ppaction://hlinkfile"/>
              </a:rPr>
              <a:t>Caribbean Scientific Union</a:t>
            </a:r>
            <a:r>
              <a:rPr lang="en-US" sz="1200" u="sng" dirty="0">
                <a:solidFill>
                  <a:schemeClr val="tx2"/>
                </a:solidFill>
                <a:latin typeface="Calibri" charset="0"/>
              </a:rPr>
              <a:t>                     Academy of Science or Uruguay</a:t>
            </a:r>
            <a:r>
              <a:rPr lang="en-US" sz="1200" dirty="0">
                <a:latin typeface="Calibri" charset="0"/>
              </a:rPr>
              <a:t/>
            </a:r>
            <a:br>
              <a:rPr lang="en-US" sz="1200" dirty="0">
                <a:latin typeface="Calibri" charset="0"/>
              </a:rPr>
            </a:br>
            <a:r>
              <a:rPr lang="en-US" sz="1200" dirty="0">
                <a:latin typeface="Calibri" charset="0"/>
              </a:rPr>
              <a:t/>
            </a:r>
            <a:br>
              <a:rPr lang="en-US" sz="1200" dirty="0">
                <a:latin typeface="Calibri" charset="0"/>
              </a:rPr>
            </a:br>
            <a:endParaRPr lang="en-US" sz="1200" dirty="0">
              <a:latin typeface="Calibri" charset="0"/>
            </a:endParaRPr>
          </a:p>
        </p:txBody>
      </p:sp>
      <p:pic>
        <p:nvPicPr>
          <p:cNvPr id="18435" name="1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1801813"/>
            <a:ext cx="294005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585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IANAS Goals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Enhancing </a:t>
            </a:r>
            <a:r>
              <a:rPr lang="en-US" sz="2200" b="1" dirty="0">
                <a:latin typeface="Calibri" charset="0"/>
              </a:rPr>
              <a:t>human resource development</a:t>
            </a:r>
            <a:r>
              <a:rPr lang="en-US" sz="2200" dirty="0">
                <a:latin typeface="Calibri" charset="0"/>
              </a:rPr>
              <a:t> in science, technology and health by improving the quality of science education;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Developing programs that employ science to provide solutions to </a:t>
            </a:r>
            <a:r>
              <a:rPr lang="en-US" sz="2200" b="1" dirty="0">
                <a:latin typeface="Calibri" charset="0"/>
              </a:rPr>
              <a:t>major societal challenges such as water resource needs, energy development, disease surveillance, disaster mitigation, biodiversity loss, environmental pollution, and climate change;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dirty="0">
                <a:latin typeface="Calibri" charset="0"/>
              </a:rPr>
              <a:t>Linking with IAP/ IAMP / IAC </a:t>
            </a:r>
            <a:r>
              <a:rPr lang="en-US" sz="2200" dirty="0">
                <a:latin typeface="Calibri" charset="0"/>
              </a:rPr>
              <a:t>and others to organize regional workshops aimed at bringing the recommendations of IAC studies to policy makers;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dirty="0">
                <a:latin typeface="Calibri" charset="0"/>
              </a:rPr>
              <a:t>Promoting STI (science, technology and innovation) strategies for economic development, poverty reduction and quality of life at the national and regional levels.</a:t>
            </a:r>
            <a:r>
              <a:rPr lang="en-US" sz="2200" dirty="0">
                <a:latin typeface="Calibri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2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931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241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Calibri" charset="0"/>
              </a:rPr>
              <a:t>IANAS Capacity building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088726" y="1146175"/>
            <a:ext cx="8055274" cy="542131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dirty="0">
                <a:latin typeface="Calibri" charset="0"/>
              </a:rPr>
              <a:t>Assist in creation of new academies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>
                <a:latin typeface="Calibri" charset="0"/>
              </a:rPr>
              <a:t>State </a:t>
            </a:r>
            <a:r>
              <a:rPr lang="en-US" sz="3000" dirty="0" err="1">
                <a:latin typeface="Calibri" charset="0"/>
              </a:rPr>
              <a:t>Dept</a:t>
            </a:r>
            <a:r>
              <a:rPr lang="en-US" sz="3000" dirty="0">
                <a:latin typeface="Calibri" charset="0"/>
              </a:rPr>
              <a:t>-funded technical visits program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>
                <a:latin typeface="Calibri" charset="0"/>
              </a:rPr>
              <a:t>FAPESP science exchange program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>
                <a:latin typeface="Calibri" charset="0"/>
              </a:rPr>
              <a:t>Science Communication workshop Buenos Aires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>
                <a:latin typeface="Calibri" charset="0"/>
              </a:rPr>
              <a:t>Joint workshop with IAMP on non communicable diseases – Rio de Janeiro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err="1">
                <a:latin typeface="Calibri" charset="0"/>
              </a:rPr>
              <a:t>Lounesbery</a:t>
            </a:r>
            <a:r>
              <a:rPr lang="en-US" sz="3000" dirty="0">
                <a:latin typeface="Calibri" charset="0"/>
              </a:rPr>
              <a:t> Foundation supported Young scientist meeting for Cuba, Mexico, the US and </a:t>
            </a:r>
            <a:r>
              <a:rPr lang="en-US" sz="3000" dirty="0" smtClean="0">
                <a:latin typeface="Calibri" charset="0"/>
              </a:rPr>
              <a:t>Caribbean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>
                <a:latin typeface="Calibri" charset="0"/>
              </a:rPr>
              <a:t>Extending enquiry based science education approaches to the hemisphere</a:t>
            </a:r>
            <a:endParaRPr lang="en-US" sz="30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30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3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16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003800" y="274638"/>
            <a:ext cx="3683000" cy="1138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MX" dirty="0" smtClean="0">
                <a:cs typeface="+mj-cs"/>
              </a:rPr>
              <a:t/>
            </a:r>
            <a:br>
              <a:rPr lang="es-MX" dirty="0" smtClean="0">
                <a:cs typeface="+mj-cs"/>
              </a:rPr>
            </a:br>
            <a:r>
              <a:rPr lang="es-MX" dirty="0" err="1" smtClean="0">
                <a:solidFill>
                  <a:schemeClr val="tx2"/>
                </a:solidFill>
                <a:cs typeface="+mj-cs"/>
              </a:rPr>
              <a:t>Capacity</a:t>
            </a:r>
            <a:r>
              <a:rPr lang="es-MX" dirty="0" smtClean="0">
                <a:solidFill>
                  <a:schemeClr val="tx2"/>
                </a:solidFill>
                <a:cs typeface="+mj-cs"/>
              </a:rPr>
              <a:t> </a:t>
            </a:r>
            <a:r>
              <a:rPr lang="es-MX" dirty="0" err="1" smtClean="0">
                <a:solidFill>
                  <a:schemeClr val="tx2"/>
                </a:solidFill>
                <a:cs typeface="+mj-cs"/>
              </a:rPr>
              <a:t>Building</a:t>
            </a:r>
            <a:r>
              <a:rPr lang="es-MX" dirty="0" smtClean="0">
                <a:cs typeface="+mj-cs"/>
              </a:rPr>
              <a:t/>
            </a:r>
            <a:br>
              <a:rPr lang="es-MX" dirty="0" smtClean="0">
                <a:cs typeface="+mj-cs"/>
              </a:rPr>
            </a:br>
            <a:endParaRPr lang="en-US" dirty="0">
              <a:cs typeface="+mj-cs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err="1" smtClean="0">
                <a:cs typeface="+mn-cs"/>
              </a:rPr>
              <a:t>IANAS</a:t>
            </a:r>
            <a:r>
              <a:rPr lang="en-US" dirty="0" smtClean="0">
                <a:cs typeface="+mn-cs"/>
              </a:rPr>
              <a:t> Short Term visitors program: 28 outstanding young scientists from Latin America were the awarded </a:t>
            </a:r>
            <a:r>
              <a:rPr lang="en-US" dirty="0" err="1" smtClean="0">
                <a:cs typeface="+mn-cs"/>
              </a:rPr>
              <a:t>IANAS</a:t>
            </a:r>
            <a:r>
              <a:rPr lang="en-US" dirty="0" smtClean="0">
                <a:cs typeface="+mn-cs"/>
              </a:rPr>
              <a:t>-Short term Fellowships, thanks to the funds provided by the NAS and the Department of State of the US. 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>
              <a:cs typeface="+mn-cs"/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1412875"/>
            <a:ext cx="12827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7653" name="Imagen 9" descr="Descripción: National Academy of Science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3369069"/>
            <a:ext cx="3857625" cy="69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49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dirty="0">
                <a:solidFill>
                  <a:schemeClr val="tx2"/>
                </a:solidFill>
                <a:latin typeface="Calibri" charset="0"/>
              </a:rPr>
              <a:t>Capacity Building</a:t>
            </a:r>
            <a:br>
              <a:rPr lang="es-MX" sz="4000" dirty="0">
                <a:solidFill>
                  <a:schemeClr val="tx2"/>
                </a:solidFill>
                <a:latin typeface="Calibri" charset="0"/>
              </a:rPr>
            </a:br>
            <a:r>
              <a:rPr lang="es-MX" sz="2800" dirty="0">
                <a:solidFill>
                  <a:schemeClr val="tx2"/>
                </a:solidFill>
                <a:latin typeface="Calibri" charset="0"/>
              </a:rPr>
              <a:t>Access </a:t>
            </a:r>
            <a:r>
              <a:rPr lang="es-MX" sz="2800" dirty="0" smtClean="0">
                <a:solidFill>
                  <a:schemeClr val="tx2"/>
                </a:solidFill>
                <a:latin typeface="Calibri" charset="0"/>
              </a:rPr>
              <a:t>to scientific </a:t>
            </a:r>
            <a:r>
              <a:rPr lang="es-MX" sz="2800" dirty="0">
                <a:solidFill>
                  <a:schemeClr val="tx2"/>
                </a:solidFill>
                <a:latin typeface="Calibri" charset="0"/>
              </a:rPr>
              <a:t>information…</a:t>
            </a:r>
            <a:endParaRPr lang="en-US" sz="2800" dirty="0">
              <a:solidFill>
                <a:schemeClr val="tx2"/>
              </a:solidFill>
              <a:latin typeface="Calibri" charset="0"/>
            </a:endParaRPr>
          </a:p>
        </p:txBody>
      </p:sp>
      <p:pic>
        <p:nvPicPr>
          <p:cNvPr id="29699" name="Picture 8" descr="http://www.ianas.org/images/libroagu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3263900"/>
            <a:ext cx="12382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9" descr="http://www.amc.edu.mx/images/OGMINGLES_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908550"/>
            <a:ext cx="12192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0" descr="http://www.amc.mx/imagenes/OGM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816100"/>
            <a:ext cx="13525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1" descr="http://www.amc.mx/imagenes/ELAguaenmexico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1816100"/>
            <a:ext cx="9334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2" descr="http://images.nap.edu/images/minicov/0309103061.gif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1778000"/>
            <a:ext cx="9525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3" descr="http://images.nap.edu/images/minicov/0309217423.gif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1778000"/>
            <a:ext cx="10541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4" descr="http://www.ianas.org/images/RSC_CoverPage_Report_ENG_FINAL.jp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816100"/>
            <a:ext cx="10191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5" descr="http://www.ianas.org/images/RSC_MBD_Covers_EN.jpg">
            <a:hlinkClick r:id="rId14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3203575"/>
            <a:ext cx="9525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6" descr="http://images.nap.edu/images/minicov/0309257492.gif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3232150"/>
            <a:ext cx="9525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7" descr="http://ianas.org/images/portada_caputo.png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240088"/>
            <a:ext cx="9525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8" descr="http://www.ianas.org/images/RSC_End_of_Life_Covers_EN_FINAL_NoBLEED.jpg">
            <a:hlinkClick r:id="rId14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4649788"/>
            <a:ext cx="8366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20" descr="http://www.abc.org.br/IMG/arton1437.jpg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4468813"/>
            <a:ext cx="1008062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21" descr="http://anc.cr/typo3temp/pics/13890fe609.jpg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3209925"/>
            <a:ext cx="9525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" name="DefaultOcx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228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801</TotalTime>
  <Words>688</Words>
  <Application>Microsoft Macintosh PowerPoint</Application>
  <PresentationFormat>On-screen Show (4:3)</PresentationFormat>
  <Paragraphs>103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Solstice</vt:lpstr>
      <vt:lpstr>Science Academies Working Together</vt:lpstr>
      <vt:lpstr>Why Is The Voice Of Science Crucial In Addressing 21st century challenges?</vt:lpstr>
      <vt:lpstr>Why are Academies Important? </vt:lpstr>
      <vt:lpstr>The power of networks</vt:lpstr>
      <vt:lpstr>The InterAmerican Network of Academies of Science (IANAS)</vt:lpstr>
      <vt:lpstr>IANAS Goals</vt:lpstr>
      <vt:lpstr>IANAS Capacity building</vt:lpstr>
      <vt:lpstr> Capacity Building </vt:lpstr>
      <vt:lpstr>Capacity Building Access to scientific information…</vt:lpstr>
      <vt:lpstr>Science Communication</vt:lpstr>
      <vt:lpstr>FOR IANAS The challenges of water requires vigorous scientific, technological and managerial actions in order improve the use the existing supplies; recover degraded surface and groundwater reserves; and secure for the future generations the necessary water resources</vt:lpstr>
      <vt:lpstr>Water program</vt:lpstr>
      <vt:lpstr>After the book presentation…</vt:lpstr>
      <vt:lpstr>Energy Futures Workshop Buenos Aires based on IAC report</vt:lpstr>
      <vt:lpstr> Lighting the Way; Toward a sustainable energy future</vt:lpstr>
      <vt:lpstr>The results:  Academies are actively engaged with the network</vt:lpstr>
      <vt:lpstr>The Bottom Line</vt:lpstr>
    </vt:vector>
  </TitlesOfParts>
  <Company>University of California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Academies Working Together</dc:title>
  <dc:creator>Michael Clegg</dc:creator>
  <cp:lastModifiedBy>Michael Clegg</cp:lastModifiedBy>
  <cp:revision>16</cp:revision>
  <dcterms:created xsi:type="dcterms:W3CDTF">2013-02-25T21:30:16Z</dcterms:created>
  <dcterms:modified xsi:type="dcterms:W3CDTF">2013-02-26T10:54:00Z</dcterms:modified>
</cp:coreProperties>
</file>