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65" r:id="rId6"/>
    <p:sldId id="259" r:id="rId7"/>
    <p:sldId id="260" r:id="rId8"/>
    <p:sldId id="268" r:id="rId9"/>
    <p:sldId id="269" r:id="rId10"/>
    <p:sldId id="266" r:id="rId11"/>
    <p:sldId id="267" r:id="rId12"/>
    <p:sldId id="270" r:id="rId13"/>
    <p:sldId id="271" r:id="rId14"/>
    <p:sldId id="272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cgrath\Desktop\IAP_telework\Covid\RegionalWebinars\GlobalWebinar_VaccHes\FIELDS%20-%20PPT%20-IAP%20webina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cgrath\AppData\Local\Temp\Revised%20REGIONS%20-PPT%20for%20IAP%20Global%20Webinar%20on%20Vaccine%20Hesitancy,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ysClr val="windowText" lastClr="000000"/>
                </a:solidFill>
              </a:rPr>
              <a:t>Fields of specialization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Sheet1!$C$8</c:f>
              <c:strCache>
                <c:ptCount val="1"/>
                <c:pt idx="0">
                  <c:v>Fields of specialization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74-4444-86FA-4ED9BAC510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74-4444-86FA-4ED9BAC510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74-4444-86FA-4ED9BAC510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E74-4444-86FA-4ED9BAC510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Sheet1!$B$9:$B$12</c:f>
              <c:strCache>
                <c:ptCount val="4"/>
                <c:pt idx="0">
                  <c:v>Administration</c:v>
                </c:pt>
                <c:pt idx="1">
                  <c:v>Communication</c:v>
                </c:pt>
                <c:pt idx="2">
                  <c:v>Medical sciences</c:v>
                </c:pt>
                <c:pt idx="3">
                  <c:v>Other sciences</c:v>
                </c:pt>
              </c:strCache>
            </c:strRef>
          </c:cat>
          <c:val>
            <c:numRef>
              <c:f>Sheet1!$C$9:$C$12</c:f>
              <c:numCache>
                <c:formatCode>0%</c:formatCode>
                <c:ptCount val="4"/>
                <c:pt idx="0">
                  <c:v>9.5890410958904104E-2</c:v>
                </c:pt>
                <c:pt idx="1">
                  <c:v>0.1004566210045662</c:v>
                </c:pt>
                <c:pt idx="2">
                  <c:v>0.46118721461187212</c:v>
                </c:pt>
                <c:pt idx="3">
                  <c:v>0.34246575342465752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74-4444-86FA-4ED9BAC510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'[Revised REGIONS -PPT for IAP Global Webinar on Vaccine Hesitancy,.xlsx]Percentage'!$D$1</c:f>
              <c:strCache>
                <c:ptCount val="1"/>
                <c:pt idx="0">
                  <c:v>Geographical regions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05-4606-BD7C-A3D926E528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05-4606-BD7C-A3D926E528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05-4606-BD7C-A3D926E528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05-4606-BD7C-A3D926E528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B05-4606-BD7C-A3D926E528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'[Revised REGIONS -PPT for IAP Global Webinar on Vaccine Hesitancy,.xlsx]Percentage'!$C$2:$C$6</c:f>
              <c:strCache>
                <c:ptCount val="4"/>
                <c:pt idx="0">
                  <c:v>Africa</c:v>
                </c:pt>
                <c:pt idx="1">
                  <c:v>Americas </c:v>
                </c:pt>
                <c:pt idx="2">
                  <c:v>Asia</c:v>
                </c:pt>
                <c:pt idx="3">
                  <c:v>Europe</c:v>
                </c:pt>
              </c:strCache>
            </c:strRef>
          </c:cat>
          <c:val>
            <c:numRef>
              <c:f>'[Revised REGIONS -PPT for IAP Global Webinar on Vaccine Hesitancy,.xlsx]Percentage'!$D$2:$D$6</c:f>
              <c:numCache>
                <c:formatCode>0%</c:formatCode>
                <c:ptCount val="5"/>
                <c:pt idx="0">
                  <c:v>0.32876712328767121</c:v>
                </c:pt>
                <c:pt idx="1">
                  <c:v>0.19634703196347031</c:v>
                </c:pt>
                <c:pt idx="2">
                  <c:v>0.19178082191780821</c:v>
                </c:pt>
                <c:pt idx="3">
                  <c:v>0.28310502283105021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B05-4606-BD7C-A3D926E52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0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6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5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9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3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6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6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8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4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6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F3778-B805-405B-98F1-E63AD4B0B61B}" type="datetimeFigureOut">
              <a:rPr lang="en-US" smtClean="0"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E6E82-B204-4A54-8910-0E9F817E5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@twas.or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omberg.com/graphics/covid-vaccine-tracker-global-distributio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urworldindata.org/covid-vaccination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7"/>
            <a:ext cx="12191238" cy="68575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32" y="1703438"/>
            <a:ext cx="7531227" cy="1508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24555" y="3515449"/>
            <a:ext cx="5146024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Moderator: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Peter McGrath – Coordinator, IAP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7616" y="1008223"/>
            <a:ext cx="219156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here?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823447" y="6184491"/>
            <a:ext cx="810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responses provided on registration form – from more than 200 registrations.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901899"/>
              </p:ext>
            </p:extLst>
          </p:nvPr>
        </p:nvGraphicFramePr>
        <p:xfrm>
          <a:off x="2684207" y="1008223"/>
          <a:ext cx="7303860" cy="5176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92480" y="2544096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</a:rPr>
              <a:t>Other sciences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81016" y="4425257"/>
            <a:ext cx="2327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</a:rPr>
              <a:t>Medical sciences</a:t>
            </a: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81016" y="2246856"/>
            <a:ext cx="220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Communication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75275" y="1455174"/>
            <a:ext cx="2093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Administration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7616" y="1008223"/>
            <a:ext cx="332315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are we from?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6028480"/>
              </p:ext>
            </p:extLst>
          </p:nvPr>
        </p:nvGraphicFramePr>
        <p:xfrm>
          <a:off x="2684284" y="1094151"/>
          <a:ext cx="6762058" cy="484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96348" y="2242240"/>
            <a:ext cx="109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</a:rPr>
              <a:t>Europe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083" y="4699510"/>
            <a:ext cx="166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Asia/Pacific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00850" y="4957916"/>
            <a:ext cx="1362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Americas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99637" y="2528761"/>
            <a:ext cx="931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Africa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3447" y="6184491"/>
            <a:ext cx="810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responses provided on registration form – from more than 200 registrations.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139" y="705881"/>
            <a:ext cx="789825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factors behind vaccine hesitancy? - 1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5454445" y="6184491"/>
            <a:ext cx="651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responses provided on registration form and 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23985"/>
              </p:ext>
            </p:extLst>
          </p:nvPr>
        </p:nvGraphicFramePr>
        <p:xfrm>
          <a:off x="612058" y="1367627"/>
          <a:ext cx="11002296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574">
                  <a:extLst>
                    <a:ext uri="{9D8B030D-6E8A-4147-A177-3AD203B41FA5}">
                      <a16:colId xmlns:a16="http://schemas.microsoft.com/office/drawing/2014/main" val="3439847490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2694242348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3468010054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611339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Uncertainty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Conspiracy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theories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1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come they</a:t>
                      </a:r>
                      <a:r>
                        <a:rPr lang="en-US" baseline="0" dirty="0" smtClean="0"/>
                        <a:t> have been so quick to develop and register?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Side effects</a:t>
                      </a:r>
                      <a:r>
                        <a:rPr lang="en-US" baseline="0" dirty="0" smtClean="0"/>
                        <a:t> are common and can lead to long-term problems.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Vaccines cause autism (based </a:t>
                      </a:r>
                      <a:r>
                        <a:rPr lang="en-US" baseline="0" dirty="0" smtClean="0"/>
                        <a:t>on debunked MMR paper)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contain tracking devices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1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 they cause auto-immune responses?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(Generic) concerns about safety</a:t>
                      </a:r>
                      <a:r>
                        <a:rPr lang="en-US" baseline="0" dirty="0" smtClean="0"/>
                        <a:t> and effectiveness, e.g. of additives/adjuvants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immunity is better than acquired immunity / Herd-immunity can save</a:t>
                      </a:r>
                      <a:r>
                        <a:rPr lang="en-US" baseline="0" dirty="0" smtClean="0"/>
                        <a:t>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r>
                        <a:rPr lang="en-US" baseline="0" dirty="0" smtClean="0"/>
                        <a:t> are designed to make you sterile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84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 they protect</a:t>
                      </a:r>
                      <a:r>
                        <a:rPr lang="en-US" baseline="0" dirty="0" smtClean="0"/>
                        <a:t> against emerging new strains?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Vaccines can overwhelm the immune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contain unsafe toxins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can turn you gay (Israel)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88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 in accessing</a:t>
                      </a:r>
                      <a:r>
                        <a:rPr lang="en-US" baseline="0" dirty="0" smtClean="0"/>
                        <a:t> a trusted health </a:t>
                      </a:r>
                      <a:r>
                        <a:rPr lang="en-US" baseline="0" dirty="0" err="1" smtClean="0"/>
                        <a:t>centre</a:t>
                      </a:r>
                      <a:r>
                        <a:rPr lang="en-US" baseline="0" dirty="0" smtClean="0"/>
                        <a:t> / health professional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new RNA vaccines can change your DNA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infect you with the disease they are supposed to protect against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Women can grow beards (Zimbabwe)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519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if I have a pre-existing illness?</a:t>
                      </a:r>
                      <a:r>
                        <a:rPr lang="en-US" baseline="0" dirty="0" smtClean="0"/>
                        <a:t> Will I react badly?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Vaccines are just a way for big-pharma to make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 belief of myths around vaccine and vaccinations</a:t>
                      </a:r>
                      <a:r>
                        <a:rPr lang="en-US" baseline="0" dirty="0" smtClean="0"/>
                        <a:t> (Tanzania)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53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139" y="705881"/>
            <a:ext cx="789825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factors behind vaccine hesitancy? - 2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5454445" y="6184491"/>
            <a:ext cx="651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responses provided on registration form and 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31135"/>
              </p:ext>
            </p:extLst>
          </p:nvPr>
        </p:nvGraphicFramePr>
        <p:xfrm>
          <a:off x="612058" y="1397125"/>
          <a:ext cx="11002296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574">
                  <a:extLst>
                    <a:ext uri="{9D8B030D-6E8A-4147-A177-3AD203B41FA5}">
                      <a16:colId xmlns:a16="http://schemas.microsoft.com/office/drawing/2014/main" val="3439847490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2694242348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3468010054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611339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Uncertainty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Conspiracy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theories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1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 I trust that the cold-chain requirements have been maintained?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Distrust of the vaccine trials in Africa,  driven by popular but misguided ‘guinea pig’ narrative.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vaccines are developed using human embryos so are unethical.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Belief that COVID-19</a:t>
                      </a:r>
                      <a:r>
                        <a:rPr lang="en-US" baseline="0" dirty="0" smtClean="0"/>
                        <a:t> itself is a hoax.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26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Inadequate exposure to the science behind the development of the vaccines.</a:t>
                      </a:r>
                    </a:p>
                    <a:p>
                      <a:r>
                        <a:rPr lang="en-US" dirty="0" smtClean="0"/>
                        <a:t>mRNA vaccines can induce production of more Corona viruses</a:t>
                      </a:r>
                      <a:r>
                        <a:rPr lang="en-US" baseline="0" dirty="0" smtClean="0"/>
                        <a:t> or genome modifications.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income communities can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consider COVID a disease of the rich, thus perceive it is not their problem and do not see the need to get vaccinated against a disease that does not affect them (Zambia).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Women may be unable to have children</a:t>
                      </a:r>
                      <a:r>
                        <a:rPr lang="en-US" dirty="0"/>
                        <a:t>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Alleged practices of superpowers and other advanced nations to use biochemical weapons against </a:t>
                      </a:r>
                      <a:r>
                        <a:rPr lang="en-US" dirty="0" err="1" smtClean="0"/>
                        <a:t>defenceless</a:t>
                      </a:r>
                      <a:r>
                        <a:rPr lang="en-US" dirty="0" smtClean="0"/>
                        <a:t> African and other developing populations (Zimbabwe)</a:t>
                      </a:r>
                      <a:r>
                        <a:rPr lang="en-US" dirty="0"/>
                        <a:t>.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1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Diversity of sources of information.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"Bill Gates wants to place a chip in our body" (Ecuador).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523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46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139" y="705881"/>
            <a:ext cx="789825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factors behind vaccine hesitancy? - 3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5454445" y="6184491"/>
            <a:ext cx="651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responses provided on registration form and 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ources.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38263"/>
              </p:ext>
            </p:extLst>
          </p:nvPr>
        </p:nvGraphicFramePr>
        <p:xfrm>
          <a:off x="612058" y="1397125"/>
          <a:ext cx="10345994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4387">
                  <a:extLst>
                    <a:ext uri="{9D8B030D-6E8A-4147-A177-3AD203B41FA5}">
                      <a16:colId xmlns:a16="http://schemas.microsoft.com/office/drawing/2014/main" val="3439847490"/>
                    </a:ext>
                  </a:extLst>
                </a:gridCol>
                <a:gridCol w="2367116">
                  <a:extLst>
                    <a:ext uri="{9D8B030D-6E8A-4147-A177-3AD203B41FA5}">
                      <a16:colId xmlns:a16="http://schemas.microsoft.com/office/drawing/2014/main" val="2694242348"/>
                    </a:ext>
                  </a:extLst>
                </a:gridCol>
                <a:gridCol w="2374491">
                  <a:extLst>
                    <a:ext uri="{9D8B030D-6E8A-4147-A177-3AD203B41FA5}">
                      <a16:colId xmlns:a16="http://schemas.microsoft.com/office/drawing/2014/main" val="34680100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Uncertainty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Disinformation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1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 duration of production of vaccines brings safety worries. Side effects 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since it is a new vaccine still considered as experimental.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Lack of a counter-narrative to misinformation and disinformation</a:t>
                      </a:r>
                      <a:r>
                        <a:rPr lang="en-US" baseline="0" dirty="0" smtClean="0"/>
                        <a:t> spread on social media.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26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How come we don’t have vaccines for</a:t>
                      </a:r>
                      <a:r>
                        <a:rPr lang="en-US" baseline="0" dirty="0" smtClean="0"/>
                        <a:t> other viruses (e.g. HIV) yet?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711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Mixed messages</a:t>
                      </a:r>
                      <a:r>
                        <a:rPr lang="en-US" baseline="0" dirty="0" smtClean="0"/>
                        <a:t> from governments (e.g. not for over 65s, or even over 55s).</a:t>
                      </a:r>
                    </a:p>
                    <a:p>
                      <a:r>
                        <a:rPr lang="en-US" baseline="0" dirty="0" smtClean="0"/>
                        <a:t>Constantly changing information.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1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History of medical racism and </a:t>
                      </a:r>
                      <a:r>
                        <a:rPr lang="en-US" dirty="0" err="1" smtClean="0"/>
                        <a:t>iatraphobia</a:t>
                      </a:r>
                      <a:r>
                        <a:rPr lang="en-US" dirty="0" smtClean="0"/>
                        <a:t> experienced by BIPOC/BAME.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523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Ignorance/Poor health education.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081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fact that during H1N1 epidemics, many vaccinated children developed narcolepsy as an effect secondary to one of the adjuvants used in the vaccine (Sweden).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54436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50086" y="3307697"/>
            <a:ext cx="5631052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Lack of proper information coupled with misinformation supplied by social media and regretfully by established political </a:t>
            </a:r>
            <a:r>
              <a:rPr lang="en-US" sz="1400" dirty="0" smtClean="0"/>
              <a:t>authorities (Brazil).</a:t>
            </a:r>
          </a:p>
          <a:p>
            <a:r>
              <a:rPr lang="en-US" sz="1400" dirty="0"/>
              <a:t>Complete lack of political commitment from the top leader of the </a:t>
            </a:r>
            <a:r>
              <a:rPr lang="en-US" sz="1400" dirty="0" smtClean="0"/>
              <a:t>country</a:t>
            </a:r>
            <a:r>
              <a:rPr lang="en-US" sz="1400" dirty="0"/>
              <a:t> </a:t>
            </a:r>
            <a:r>
              <a:rPr lang="en-US" sz="1400" dirty="0" smtClean="0"/>
              <a:t>(Tanzania).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960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797" y="1079291"/>
            <a:ext cx="104181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Housekeeping messages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7" name="Rectangle 6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071797" y="1817955"/>
            <a:ext cx="101985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Recording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meeting will be recorded.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Presentations will be made available on the IAP website and YouTube channel.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Recording of the moderated discussion is mainly for note-taking purposes and will not be made public without explicit approval from those involved.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7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797" y="1079291"/>
            <a:ext cx="104181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Housekeeping messages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7" name="Rectangle 6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071797" y="1817955"/>
            <a:ext cx="101985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Chat and Q&amp;A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use the </a:t>
            </a:r>
            <a:r>
              <a:rPr lang="en-US" sz="2400" b="1" dirty="0" smtClean="0">
                <a:solidFill>
                  <a:schemeClr val="accent1"/>
                </a:solidFill>
              </a:rPr>
              <a:t>Chat</a:t>
            </a:r>
            <a:r>
              <a:rPr lang="en-US" sz="2400" dirty="0" smtClean="0"/>
              <a:t> function for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general comments </a:t>
            </a:r>
            <a:r>
              <a:rPr lang="en-US" sz="2400" dirty="0" smtClean="0"/>
              <a:t>or questions of a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technical (IT)</a:t>
            </a:r>
            <a:r>
              <a:rPr lang="en-US" sz="2400" dirty="0" smtClean="0"/>
              <a:t> nature.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questions directed to the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Speakers</a:t>
            </a:r>
            <a:r>
              <a:rPr lang="en-US" sz="2400" dirty="0" smtClean="0"/>
              <a:t> and later in the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moderated discussion </a:t>
            </a:r>
            <a:r>
              <a:rPr lang="en-US" sz="2400" dirty="0" smtClean="0"/>
              <a:t>– please use the </a:t>
            </a:r>
            <a:r>
              <a:rPr lang="en-US" sz="2400" b="1" dirty="0" smtClean="0">
                <a:solidFill>
                  <a:schemeClr val="accent1"/>
                </a:solidFill>
              </a:rPr>
              <a:t>Q&amp;A</a:t>
            </a:r>
            <a:r>
              <a:rPr lang="en-US" sz="2400" dirty="0" smtClean="0"/>
              <a:t> function.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After each speaker we will select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one or two questions asking for clarifications</a:t>
            </a:r>
            <a:r>
              <a:rPr lang="en-US" sz="2400" dirty="0" smtClean="0"/>
              <a:t>. Other questions received will be reserved for the moderated discussion.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asking </a:t>
            </a:r>
            <a:r>
              <a:rPr lang="en-US" sz="2400" b="1" dirty="0" smtClean="0">
                <a:solidFill>
                  <a:schemeClr val="accent1"/>
                </a:solidFill>
              </a:rPr>
              <a:t>questions</a:t>
            </a:r>
            <a:r>
              <a:rPr lang="en-US" sz="2400" dirty="0" smtClean="0"/>
              <a:t>, please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indicate which speaker </a:t>
            </a:r>
            <a:r>
              <a:rPr lang="en-US" sz="2400" dirty="0" smtClean="0"/>
              <a:t>it is for and also include your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country</a:t>
            </a:r>
            <a:r>
              <a:rPr lang="en-US" sz="2400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will try to cover as many questions as possible in the moderated discussion. However,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speakers may also choose to provide written answers </a:t>
            </a:r>
            <a:r>
              <a:rPr lang="en-US" sz="2400" dirty="0" smtClean="0"/>
              <a:t>using the </a:t>
            </a:r>
            <a:r>
              <a:rPr lang="en-US" sz="2400" b="1" dirty="0" smtClean="0">
                <a:solidFill>
                  <a:schemeClr val="accent1"/>
                </a:solidFill>
              </a:rPr>
              <a:t>Q&amp;A</a:t>
            </a:r>
            <a:r>
              <a:rPr lang="en-US" sz="2400" dirty="0" smtClean="0"/>
              <a:t> function.  </a:t>
            </a:r>
          </a:p>
        </p:txBody>
      </p:sp>
    </p:spTree>
    <p:extLst>
      <p:ext uri="{BB962C8B-B14F-4D97-AF65-F5344CB8AC3E}">
        <p14:creationId xmlns:p14="http://schemas.microsoft.com/office/powerpoint/2010/main" val="19586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7" name="Rectangle 6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071797" y="1817955"/>
            <a:ext cx="101985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Recording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meeting will be recorded.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Presentations will be made available on the IAP website and YouTube channel.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Recording of the moderated discussion is mainly for note-taking purposes and will not be made public without explicit approval from those involved.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71797" y="703211"/>
            <a:ext cx="104181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Housekeeping messages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797" y="703211"/>
            <a:ext cx="104181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Housekeeping messages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7" name="Rectangle 6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071797" y="1441875"/>
            <a:ext cx="101985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Chat and Q&amp;A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use the </a:t>
            </a:r>
            <a:r>
              <a:rPr lang="en-US" sz="2400" b="1" dirty="0" smtClean="0">
                <a:solidFill>
                  <a:schemeClr val="accent1"/>
                </a:solidFill>
              </a:rPr>
              <a:t>Chat</a:t>
            </a:r>
            <a:r>
              <a:rPr lang="en-US" sz="2400" dirty="0" smtClean="0"/>
              <a:t> function for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general comments </a:t>
            </a:r>
            <a:r>
              <a:rPr lang="en-US" sz="2400" dirty="0" smtClean="0"/>
              <a:t>or questions of a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technical (IT)</a:t>
            </a:r>
            <a:r>
              <a:rPr lang="en-US" sz="2400" dirty="0" smtClean="0"/>
              <a:t> nature</a:t>
            </a:r>
            <a:r>
              <a:rPr lang="en-US" sz="2400" dirty="0"/>
              <a:t>. If </a:t>
            </a:r>
            <a:r>
              <a:rPr lang="en-US" sz="2400" b="1" dirty="0">
                <a:solidFill>
                  <a:schemeClr val="accent1"/>
                </a:solidFill>
              </a:rPr>
              <a:t>technical problems persist</a:t>
            </a:r>
            <a:r>
              <a:rPr lang="en-US" sz="2400" dirty="0"/>
              <a:t>, please contact </a:t>
            </a:r>
            <a:r>
              <a:rPr lang="en-GB" sz="2400" dirty="0">
                <a:hlinkClick r:id="rId3"/>
              </a:rPr>
              <a:t>admin@twas.org</a:t>
            </a:r>
            <a:r>
              <a:rPr lang="en-US" sz="2400" dirty="0"/>
              <a:t> directly.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questions directed to the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Speakers</a:t>
            </a:r>
            <a:r>
              <a:rPr lang="en-US" sz="2400" dirty="0" smtClean="0"/>
              <a:t> and later in the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moderated discussion </a:t>
            </a:r>
            <a:r>
              <a:rPr lang="en-US" sz="2400" dirty="0" smtClean="0"/>
              <a:t>– please use the </a:t>
            </a:r>
            <a:r>
              <a:rPr lang="en-US" sz="2400" b="1" dirty="0" smtClean="0">
                <a:solidFill>
                  <a:schemeClr val="accent1"/>
                </a:solidFill>
              </a:rPr>
              <a:t>Q&amp;A</a:t>
            </a:r>
            <a:r>
              <a:rPr lang="en-US" sz="2400" dirty="0" smtClean="0"/>
              <a:t> function.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After each speaker we will select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one or two questions asking for clarifications</a:t>
            </a:r>
            <a:r>
              <a:rPr lang="en-US" sz="2400" dirty="0" smtClean="0"/>
              <a:t>. Other questions received will be reserved for the moderated discussion.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asking </a:t>
            </a:r>
            <a:r>
              <a:rPr lang="en-US" sz="2400" b="1" dirty="0" smtClean="0">
                <a:solidFill>
                  <a:schemeClr val="accent1"/>
                </a:solidFill>
              </a:rPr>
              <a:t>questions</a:t>
            </a:r>
            <a:r>
              <a:rPr lang="en-US" sz="2400" dirty="0" smtClean="0"/>
              <a:t>, please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indicate which speaker </a:t>
            </a:r>
            <a:r>
              <a:rPr lang="en-US" sz="2400" dirty="0" smtClean="0"/>
              <a:t>it is for and also include your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country</a:t>
            </a:r>
            <a:r>
              <a:rPr lang="en-US" sz="2400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will try to cover as many questions as possible in the moderated discussion. However,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speakers may also choose to provide written answers </a:t>
            </a:r>
            <a:r>
              <a:rPr lang="en-US" sz="2400" dirty="0" smtClean="0"/>
              <a:t>using the </a:t>
            </a:r>
            <a:r>
              <a:rPr lang="en-US" sz="2400" b="1" dirty="0" smtClean="0">
                <a:solidFill>
                  <a:schemeClr val="accent1"/>
                </a:solidFill>
              </a:rPr>
              <a:t>Q&amp;A</a:t>
            </a:r>
            <a:r>
              <a:rPr lang="en-US" sz="2400" dirty="0" smtClean="0"/>
              <a:t> function.  </a:t>
            </a:r>
          </a:p>
        </p:txBody>
      </p:sp>
    </p:spTree>
    <p:extLst>
      <p:ext uri="{BB962C8B-B14F-4D97-AF65-F5344CB8AC3E}">
        <p14:creationId xmlns:p14="http://schemas.microsoft.com/office/powerpoint/2010/main" val="31046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662" y="1703438"/>
            <a:ext cx="8472467" cy="49204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3787" y="707922"/>
            <a:ext cx="1842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- 1</a:t>
            </a: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06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3787" y="707922"/>
            <a:ext cx="1842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- 2</a:t>
            </a: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77662" y="1651818"/>
            <a:ext cx="8472467" cy="3908409"/>
            <a:chOff x="1777662" y="1305233"/>
            <a:chExt cx="8472467" cy="390840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5168" y="1540484"/>
              <a:ext cx="8170606" cy="3673158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4455"/>
            <a:stretch/>
          </p:blipFill>
          <p:spPr>
            <a:xfrm>
              <a:off x="1777662" y="1305233"/>
              <a:ext cx="8472467" cy="272846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11" name="Rectangle 10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7" descr="Logo IAP 2018.jpg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217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7"/>
            <a:ext cx="12191238" cy="68575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32" y="1703438"/>
            <a:ext cx="7531227" cy="1508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7274" y="3530197"/>
            <a:ext cx="20745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1968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7616" y="1008223"/>
            <a:ext cx="29513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we here?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754872" y="1655261"/>
            <a:ext cx="107709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Vaccination</a:t>
            </a:r>
            <a:r>
              <a:rPr lang="en-US" dirty="0" smtClean="0"/>
              <a:t> is likely to provide the most effective tool that will help us emerge from the COVID-19 pandemic.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very broad terms, there are </a:t>
            </a:r>
            <a:r>
              <a:rPr lang="en-US" b="1" dirty="0" smtClean="0"/>
              <a:t>three kinds of people</a:t>
            </a:r>
            <a:r>
              <a:rPr lang="en-US" dirty="0" smtClean="0"/>
              <a:t>: those who will readily accept the vaccine – those who will always refuse the vaccine – and those who may require more information or more persuasion to take the vaccine.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Those in this final category can be termed ‘</a:t>
            </a:r>
            <a:r>
              <a:rPr lang="en-US" b="1" dirty="0" smtClean="0"/>
              <a:t>vaccine hesitant</a:t>
            </a:r>
            <a:r>
              <a:rPr lang="en-US" dirty="0" smtClean="0"/>
              <a:t>’ – the causes of which are wide and varied, and often country or culture specific.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Academies are </a:t>
            </a:r>
            <a:r>
              <a:rPr lang="en-US" b="1" dirty="0" smtClean="0"/>
              <a:t>trusted </a:t>
            </a:r>
            <a:r>
              <a:rPr lang="en-US" b="1" dirty="0"/>
              <a:t>and credible </a:t>
            </a:r>
            <a:r>
              <a:rPr lang="en-US" b="1" dirty="0" smtClean="0"/>
              <a:t>voices </a:t>
            </a:r>
            <a:r>
              <a:rPr lang="en-US" dirty="0" smtClean="0"/>
              <a:t>– We can use that credibility to counter hesitancy.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b="1" dirty="0" smtClean="0"/>
              <a:t>webinar </a:t>
            </a:r>
            <a:r>
              <a:rPr lang="en-GB" b="1" dirty="0" smtClean="0"/>
              <a:t>is </a:t>
            </a:r>
            <a:r>
              <a:rPr lang="en-GB" b="1" dirty="0"/>
              <a:t>designed to support academies </a:t>
            </a:r>
            <a:r>
              <a:rPr lang="en-GB" dirty="0"/>
              <a:t>towards national vaccination efforts. </a:t>
            </a:r>
            <a:r>
              <a:rPr lang="en-GB" dirty="0" smtClean="0"/>
              <a:t>It is seen as </a:t>
            </a:r>
            <a:r>
              <a:rPr lang="en-GB" dirty="0"/>
              <a:t>a </a:t>
            </a:r>
            <a:r>
              <a:rPr lang="en-GB" b="1" dirty="0"/>
              <a:t>capacity building exercise</a:t>
            </a:r>
            <a:r>
              <a:rPr lang="en-GB" dirty="0"/>
              <a:t> aimed at helping </a:t>
            </a:r>
            <a:r>
              <a:rPr lang="en-GB" dirty="0" smtClean="0"/>
              <a:t>participants </a:t>
            </a:r>
            <a:r>
              <a:rPr lang="en-GB" dirty="0"/>
              <a:t>to </a:t>
            </a:r>
            <a:r>
              <a:rPr lang="en-GB" b="1" dirty="0"/>
              <a:t>build a culture of trust </a:t>
            </a:r>
            <a:r>
              <a:rPr lang="en-GB" dirty="0"/>
              <a:t>in the COVID-19 vaccines and to provide science based evidence to the general public. </a:t>
            </a:r>
            <a:r>
              <a:rPr lang="en-GB" dirty="0" smtClean="0"/>
              <a:t>We hope to provide some </a:t>
            </a:r>
            <a:r>
              <a:rPr lang="en-GB" b="1" dirty="0" smtClean="0"/>
              <a:t>ideas and tools </a:t>
            </a:r>
            <a:r>
              <a:rPr lang="en-GB" dirty="0" smtClean="0"/>
              <a:t>that can be adapted to and used in different national settings.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Following the event, we will try to define a set of </a:t>
            </a:r>
            <a:r>
              <a:rPr lang="en-GB" b="1" dirty="0" smtClean="0"/>
              <a:t>recommendations</a:t>
            </a:r>
            <a:r>
              <a:rPr lang="en-GB" dirty="0" smtClean="0"/>
              <a:t> that can be shared in a </a:t>
            </a:r>
            <a:r>
              <a:rPr lang="en-GB" b="1" dirty="0" smtClean="0"/>
              <a:t>summary report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7616" y="1008223"/>
            <a:ext cx="29513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we here?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3023420" y="6349181"/>
            <a:ext cx="8514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https://www.bloomberg.com/graphics/covid-vaccine-tracker-global-distribution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699" y="1724198"/>
            <a:ext cx="8943452" cy="438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7616" y="1008223"/>
            <a:ext cx="29513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are we here?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88067" y="170593"/>
            <a:ext cx="2008554" cy="1009527"/>
            <a:chOff x="10097477" y="115888"/>
            <a:chExt cx="2008554" cy="1009527"/>
          </a:xfrm>
        </p:grpSpPr>
        <p:sp>
          <p:nvSpPr>
            <p:cNvPr id="6" name="Rectangle 5"/>
            <p:cNvSpPr/>
            <p:nvPr/>
          </p:nvSpPr>
          <p:spPr>
            <a:xfrm>
              <a:off x="10097477" y="115888"/>
              <a:ext cx="2008554" cy="10095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7" descr="Logo IAP 2018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910" y="115888"/>
              <a:ext cx="1847117" cy="9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3023420" y="6349181"/>
            <a:ext cx="534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ourworldindata.org/covid-vaccinations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891687" y="4247538"/>
            <a:ext cx="77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World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087" y="219789"/>
            <a:ext cx="6469617" cy="601183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9778180" y="4439265"/>
            <a:ext cx="1120877" cy="737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1180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</dc:creator>
  <cp:lastModifiedBy>mcgrath</cp:lastModifiedBy>
  <cp:revision>26</cp:revision>
  <dcterms:created xsi:type="dcterms:W3CDTF">2021-02-08T13:37:35Z</dcterms:created>
  <dcterms:modified xsi:type="dcterms:W3CDTF">2021-03-22T20:35:16Z</dcterms:modified>
</cp:coreProperties>
</file>