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5" r:id="rId5"/>
    <p:sldId id="274" r:id="rId6"/>
    <p:sldId id="267" r:id="rId7"/>
    <p:sldId id="276" r:id="rId8"/>
    <p:sldId id="272" r:id="rId9"/>
    <p:sldId id="261" r:id="rId10"/>
    <p:sldId id="273" r:id="rId11"/>
    <p:sldId id="275"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4"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F025B-22FE-4C7C-AD1E-3FA70C45B6F9}" type="datetimeFigureOut">
              <a:rPr lang="es-MX" smtClean="0"/>
              <a:t>25/02/2013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BD19D-2723-4F4A-8CB2-44C6C46EB129}" type="slidenum">
              <a:rPr lang="es-MX" smtClean="0"/>
              <a:t>‹nº›</a:t>
            </a:fld>
            <a:endParaRPr lang="es-MX"/>
          </a:p>
        </p:txBody>
      </p:sp>
    </p:spTree>
    <p:extLst>
      <p:ext uri="{BB962C8B-B14F-4D97-AF65-F5344CB8AC3E}">
        <p14:creationId xmlns:p14="http://schemas.microsoft.com/office/powerpoint/2010/main" val="53833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Mothers</a:t>
            </a:r>
            <a:r>
              <a:rPr lang="en-US" sz="1200" kern="1200" dirty="0" smtClean="0">
                <a:solidFill>
                  <a:schemeClr val="tx1"/>
                </a:solidFill>
                <a:effectLst/>
                <a:latin typeface="+mn-lt"/>
                <a:ea typeface="+mn-ea"/>
                <a:cs typeface="+mn-cs"/>
              </a:rPr>
              <a:t> are the basis of families, babies are the future and the hope for the world</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1</a:t>
            </a:fld>
            <a:endParaRPr lang="es-MX"/>
          </a:p>
        </p:txBody>
      </p:sp>
    </p:spTree>
    <p:extLst>
      <p:ext uri="{BB962C8B-B14F-4D97-AF65-F5344CB8AC3E}">
        <p14:creationId xmlns:p14="http://schemas.microsoft.com/office/powerpoint/2010/main" val="420688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need basic sciences</a:t>
            </a:r>
            <a:r>
              <a:rPr lang="en-US" sz="1200" kern="1200" dirty="0" smtClean="0">
                <a:solidFill>
                  <a:schemeClr val="tx1"/>
                </a:solidFill>
                <a:effectLst/>
                <a:latin typeface="+mn-lt"/>
                <a:ea typeface="+mn-ea"/>
                <a:cs typeface="+mn-cs"/>
              </a:rPr>
              <a:t> to help in the development of biomarkers, engineering, information technologies (IT) to make them connected; implementation sciences, policy science, and business to assure the adoption of technology. Technology should be combined with other innovations to support e</a:t>
            </a:r>
            <a:r>
              <a:rPr lang="es-MX" sz="1200" kern="1200" dirty="0" smtClean="0">
                <a:solidFill>
                  <a:schemeClr val="tx1"/>
                </a:solidFill>
                <a:effectLst/>
                <a:latin typeface="+mn-lt"/>
                <a:ea typeface="+mn-ea"/>
                <a:cs typeface="+mn-cs"/>
              </a:rPr>
              <a:t>ﬀ</a:t>
            </a:r>
            <a:r>
              <a:rPr lang="en-US" sz="1200" kern="1200" dirty="0" err="1" smtClean="0">
                <a:solidFill>
                  <a:schemeClr val="tx1"/>
                </a:solidFill>
                <a:effectLst/>
                <a:latin typeface="+mn-lt"/>
                <a:ea typeface="+mn-ea"/>
                <a:cs typeface="+mn-cs"/>
              </a:rPr>
              <a:t>ective</a:t>
            </a:r>
            <a:r>
              <a:rPr lang="en-US" sz="1200" kern="1200" dirty="0" smtClean="0">
                <a:solidFill>
                  <a:schemeClr val="tx1"/>
                </a:solidFill>
                <a:effectLst/>
                <a:latin typeface="+mn-lt"/>
                <a:ea typeface="+mn-ea"/>
                <a:cs typeface="+mn-cs"/>
              </a:rPr>
              <a:t> adoption and implementation.</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10</a:t>
            </a:fld>
            <a:endParaRPr lang="es-MX"/>
          </a:p>
        </p:txBody>
      </p:sp>
    </p:spTree>
    <p:extLst>
      <p:ext uri="{BB962C8B-B14F-4D97-AF65-F5344CB8AC3E}">
        <p14:creationId xmlns:p14="http://schemas.microsoft.com/office/powerpoint/2010/main" val="46618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all want happy mothers and brilliant futures for our children, let´s take the challenge and start working now. </a:t>
            </a:r>
            <a:endParaRPr lang="es-MX" sz="1200" kern="120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11</a:t>
            </a:fld>
            <a:endParaRPr lang="es-MX"/>
          </a:p>
        </p:txBody>
      </p:sp>
    </p:spTree>
    <p:extLst>
      <p:ext uri="{BB962C8B-B14F-4D97-AF65-F5344CB8AC3E}">
        <p14:creationId xmlns:p14="http://schemas.microsoft.com/office/powerpoint/2010/main" val="117157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But too many mothers</a:t>
            </a:r>
            <a:r>
              <a:rPr lang="en-US" sz="1200" kern="1200" dirty="0" smtClean="0">
                <a:solidFill>
                  <a:schemeClr val="tx1"/>
                </a:solidFill>
                <a:effectLst/>
                <a:latin typeface="+mn-lt"/>
                <a:ea typeface="+mn-ea"/>
                <a:cs typeface="+mn-cs"/>
              </a:rPr>
              <a:t> and children die every year, Yes, more than half a million women die from pregnancy-related causes (that is 1 woman dying every minute). The vast majority of this deaths happen in developing countries, where the risk of women of dying giving birth can be as high as 100 times compare with a rich country.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2</a:t>
            </a:fld>
            <a:endParaRPr lang="es-MX"/>
          </a:p>
        </p:txBody>
      </p:sp>
    </p:spTree>
    <p:extLst>
      <p:ext uri="{BB962C8B-B14F-4D97-AF65-F5344CB8AC3E}">
        <p14:creationId xmlns:p14="http://schemas.microsoft.com/office/powerpoint/2010/main" val="160888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Many of these deaths</a:t>
            </a:r>
            <a:r>
              <a:rPr lang="en-US" sz="1200" kern="1200" dirty="0" smtClean="0">
                <a:solidFill>
                  <a:schemeClr val="tx1"/>
                </a:solidFill>
                <a:effectLst/>
                <a:latin typeface="+mn-lt"/>
                <a:ea typeface="+mn-ea"/>
                <a:cs typeface="+mn-cs"/>
              </a:rPr>
              <a:t> are preventable through simple interventions.  Good antenatal care has been shown to prevent complications in pregnancy and improve newborn outcomes and the likelihood of a healthy child.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3</a:t>
            </a:fld>
            <a:endParaRPr lang="es-MX"/>
          </a:p>
        </p:txBody>
      </p:sp>
    </p:spTree>
    <p:extLst>
      <p:ext uri="{BB962C8B-B14F-4D97-AF65-F5344CB8AC3E}">
        <p14:creationId xmlns:p14="http://schemas.microsoft.com/office/powerpoint/2010/main" val="314928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But to have good ANC</a:t>
            </a:r>
            <a:r>
              <a:rPr lang="en-US" sz="1200" kern="1200" dirty="0" smtClean="0">
                <a:solidFill>
                  <a:schemeClr val="tx1"/>
                </a:solidFill>
                <a:effectLst/>
                <a:latin typeface="+mn-lt"/>
                <a:ea typeface="+mn-ea"/>
                <a:cs typeface="+mn-cs"/>
              </a:rPr>
              <a:t> it is necessary to provide a basic package of diagnostic tests for example:  blood tests for anemia, glucose, HIV, syphilis, and to test for endemic diseases (depending on the area), and urine tests for infection and a test for </a:t>
            </a:r>
            <a:r>
              <a:rPr lang="en-US" sz="1200" kern="1200" dirty="0" err="1" smtClean="0">
                <a:solidFill>
                  <a:schemeClr val="tx1"/>
                </a:solidFill>
                <a:effectLst/>
                <a:latin typeface="+mn-lt"/>
                <a:ea typeface="+mn-ea"/>
                <a:cs typeface="+mn-cs"/>
              </a:rPr>
              <a:t>eclampsia</a:t>
            </a:r>
            <a:r>
              <a:rPr lang="en-U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4</a:t>
            </a:fld>
            <a:endParaRPr lang="es-MX"/>
          </a:p>
        </p:txBody>
      </p:sp>
    </p:spTree>
    <p:extLst>
      <p:ext uri="{BB962C8B-B14F-4D97-AF65-F5344CB8AC3E}">
        <p14:creationId xmlns:p14="http://schemas.microsoft.com/office/powerpoint/2010/main" val="171177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Unfortunately in developing countries</a:t>
            </a:r>
            <a:r>
              <a:rPr lang="en-US" sz="1200" kern="1200" dirty="0" smtClean="0">
                <a:solidFill>
                  <a:schemeClr val="tx1"/>
                </a:solidFill>
                <a:effectLst/>
                <a:latin typeface="+mn-lt"/>
                <a:ea typeface="+mn-ea"/>
                <a:cs typeface="+mn-cs"/>
              </a:rPr>
              <a:t> the quality of antenatal care is poor. We lack laboratories, we lack highly trained staff, we lack tests, screening coverage is limited and results are not given in a timely manner.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5</a:t>
            </a:fld>
            <a:endParaRPr lang="es-MX"/>
          </a:p>
        </p:txBody>
      </p:sp>
    </p:spTree>
    <p:extLst>
      <p:ext uri="{BB962C8B-B14F-4D97-AF65-F5344CB8AC3E}">
        <p14:creationId xmlns:p14="http://schemas.microsoft.com/office/powerpoint/2010/main" val="337045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Point of care diagnostics</a:t>
            </a:r>
            <a:r>
              <a:rPr lang="en-US" sz="1200" kern="1200" dirty="0" smtClean="0">
                <a:solidFill>
                  <a:schemeClr val="tx1"/>
                </a:solidFill>
                <a:effectLst/>
                <a:latin typeface="+mn-lt"/>
                <a:ea typeface="+mn-ea"/>
                <a:cs typeface="+mn-cs"/>
              </a:rPr>
              <a:t>–the concept of a test which can be performed by the provider where the patient is– can improve service provision and outcomes in Maternal and child health and can decrease the large health inequality gap for women and children living in low-resource settings.  Point of care tests ideally should give results within minutes or few hours, should be simple to use, should not require a laboratory, or highly trained staff.</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6</a:t>
            </a:fld>
            <a:endParaRPr lang="es-MX"/>
          </a:p>
        </p:txBody>
      </p:sp>
    </p:spTree>
    <p:extLst>
      <p:ext uri="{BB962C8B-B14F-4D97-AF65-F5344CB8AC3E}">
        <p14:creationId xmlns:p14="http://schemas.microsoft.com/office/powerpoint/2010/main" val="304834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problem is the lack</a:t>
            </a:r>
            <a:r>
              <a:rPr lang="en-US" sz="1200" kern="1200" dirty="0" smtClean="0">
                <a:solidFill>
                  <a:schemeClr val="tx1"/>
                </a:solidFill>
                <a:effectLst/>
                <a:latin typeface="+mn-lt"/>
                <a:ea typeface="+mn-ea"/>
                <a:cs typeface="+mn-cs"/>
              </a:rPr>
              <a:t> of Point of care tests that could be part of the package for maternal health for the top causes of maternal problems like </a:t>
            </a:r>
            <a:r>
              <a:rPr lang="en-US" sz="1200" kern="1200" dirty="0" err="1" smtClean="0">
                <a:solidFill>
                  <a:schemeClr val="tx1"/>
                </a:solidFill>
                <a:effectLst/>
                <a:latin typeface="+mn-lt"/>
                <a:ea typeface="+mn-ea"/>
                <a:cs typeface="+mn-cs"/>
              </a:rPr>
              <a:t>eclampsia</a:t>
            </a:r>
            <a:r>
              <a:rPr lang="en-US" sz="1200" kern="1200" dirty="0" smtClean="0">
                <a:solidFill>
                  <a:schemeClr val="tx1"/>
                </a:solidFill>
                <a:effectLst/>
                <a:latin typeface="+mn-lt"/>
                <a:ea typeface="+mn-ea"/>
                <a:cs typeface="+mn-cs"/>
              </a:rPr>
              <a:t> or urinary tract infections. We need them to be simple, reliable, accessible, “connected”, environmentally friendly and ideally “all in one package”.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7</a:t>
            </a:fld>
            <a:endParaRPr lang="es-MX"/>
          </a:p>
        </p:txBody>
      </p:sp>
    </p:spTree>
    <p:extLst>
      <p:ext uri="{BB962C8B-B14F-4D97-AF65-F5344CB8AC3E}">
        <p14:creationId xmlns:p14="http://schemas.microsoft.com/office/powerpoint/2010/main" val="182667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is one of the </a:t>
            </a:r>
            <a:r>
              <a:rPr lang="en-US" sz="1200" b="1" kern="1200" dirty="0" err="1" smtClean="0">
                <a:solidFill>
                  <a:schemeClr val="tx1"/>
                </a:solidFill>
                <a:effectLst/>
                <a:latin typeface="+mn-lt"/>
                <a:ea typeface="+mn-ea"/>
                <a:cs typeface="+mn-cs"/>
              </a:rPr>
              <a:t>Eclampsia</a:t>
            </a:r>
            <a:r>
              <a:rPr lang="en-US" sz="1200" b="1" kern="1200" dirty="0" smtClean="0">
                <a:solidFill>
                  <a:schemeClr val="tx1"/>
                </a:solidFill>
                <a:effectLst/>
                <a:latin typeface="+mn-lt"/>
                <a:ea typeface="+mn-ea"/>
                <a:cs typeface="+mn-cs"/>
              </a:rPr>
              <a:t> floors</a:t>
            </a:r>
            <a:r>
              <a:rPr lang="en-US" sz="1200" kern="1200" dirty="0" smtClean="0">
                <a:solidFill>
                  <a:schemeClr val="tx1"/>
                </a:solidFill>
                <a:effectLst/>
                <a:latin typeface="+mn-lt"/>
                <a:ea typeface="+mn-ea"/>
                <a:cs typeface="+mn-cs"/>
              </a:rPr>
              <a:t> at a hospital in Peru. It is full of pregnant women, but some will not make it. </a:t>
            </a:r>
            <a:r>
              <a:rPr lang="en-US" sz="1200" kern="1200" dirty="0" err="1" smtClean="0">
                <a:solidFill>
                  <a:schemeClr val="tx1"/>
                </a:solidFill>
                <a:effectLst/>
                <a:latin typeface="+mn-lt"/>
                <a:ea typeface="+mn-ea"/>
                <a:cs typeface="+mn-cs"/>
              </a:rPr>
              <a:t>Eclampsia</a:t>
            </a:r>
            <a:r>
              <a:rPr lang="en-US" sz="1200" kern="1200" dirty="0" smtClean="0">
                <a:solidFill>
                  <a:schemeClr val="tx1"/>
                </a:solidFill>
                <a:effectLst/>
                <a:latin typeface="+mn-lt"/>
                <a:ea typeface="+mn-ea"/>
                <a:cs typeface="+mn-cs"/>
              </a:rPr>
              <a:t> is one of the leading causes of maternal and fetal mortality, and is seen in approximately 7% of pregnant women worldwide. </a:t>
            </a:r>
            <a:r>
              <a:rPr lang="en-US" sz="1200" kern="1200" dirty="0" err="1" smtClean="0">
                <a:solidFill>
                  <a:schemeClr val="tx1"/>
                </a:solidFill>
                <a:effectLst/>
                <a:latin typeface="+mn-lt"/>
                <a:ea typeface="+mn-ea"/>
                <a:cs typeface="+mn-cs"/>
              </a:rPr>
              <a:t>Eclampsia</a:t>
            </a:r>
            <a:r>
              <a:rPr lang="en-US" sz="1200" kern="1200" dirty="0" smtClean="0">
                <a:solidFill>
                  <a:schemeClr val="tx1"/>
                </a:solidFill>
                <a:effectLst/>
                <a:latin typeface="+mn-lt"/>
                <a:ea typeface="+mn-ea"/>
                <a:cs typeface="+mn-cs"/>
              </a:rPr>
              <a:t> causes high blood pressure, loss of proteins in the urine, abnormal liver and blood tests and seizures and death. Unfortunately, there is no single test to predict or diagnose </a:t>
            </a:r>
            <a:r>
              <a:rPr lang="en-US" sz="1200" kern="1200" dirty="0" err="1" smtClean="0">
                <a:solidFill>
                  <a:schemeClr val="tx1"/>
                </a:solidFill>
                <a:effectLst/>
                <a:latin typeface="+mn-lt"/>
                <a:ea typeface="+mn-ea"/>
                <a:cs typeface="+mn-cs"/>
              </a:rPr>
              <a:t>eclampsia</a:t>
            </a:r>
            <a:r>
              <a:rPr lang="en-US" sz="1200" kern="1200" dirty="0" smtClean="0">
                <a:solidFill>
                  <a:schemeClr val="tx1"/>
                </a:solidFill>
                <a:effectLst/>
                <a:latin typeface="+mn-lt"/>
                <a:ea typeface="+mn-ea"/>
                <a:cs typeface="+mn-cs"/>
              </a:rPr>
              <a:t> early in pregnancy and there is so much unknown about the mechanisms causing the disease.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8</a:t>
            </a:fld>
            <a:endParaRPr lang="es-MX"/>
          </a:p>
        </p:txBody>
      </p:sp>
    </p:spTree>
    <p:extLst>
      <p:ext uri="{BB962C8B-B14F-4D97-AF65-F5344CB8AC3E}">
        <p14:creationId xmlns:p14="http://schemas.microsoft.com/office/powerpoint/2010/main" val="17365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smtClean="0">
                <a:solidFill>
                  <a:schemeClr val="tx1"/>
                </a:solidFill>
                <a:effectLst/>
                <a:latin typeface="+mn-lt"/>
                <a:ea typeface="+mn-ea"/>
                <a:cs typeface="+mn-cs"/>
              </a:rPr>
              <a:t>So the grand challenge in global health</a:t>
            </a:r>
            <a:r>
              <a:rPr lang="en-US" sz="1200" kern="1200" dirty="0" smtClean="0">
                <a:solidFill>
                  <a:schemeClr val="tx1"/>
                </a:solidFill>
                <a:effectLst/>
                <a:latin typeface="+mn-lt"/>
                <a:ea typeface="+mn-ea"/>
                <a:cs typeface="+mn-cs"/>
              </a:rPr>
              <a:t> I am presenting, is to work towards </a:t>
            </a:r>
            <a:r>
              <a:rPr lang="en-US" sz="1200" b="1" kern="1200" dirty="0" smtClean="0">
                <a:solidFill>
                  <a:schemeClr val="tx1"/>
                </a:solidFill>
                <a:effectLst/>
                <a:latin typeface="+mn-lt"/>
                <a:ea typeface="+mn-ea"/>
                <a:cs typeface="+mn-cs"/>
              </a:rPr>
              <a:t>Improving maternal &amp; child survival with appropriate diagnostic technologies (POCT) for the top causes of maternal problems, and assure availability where they are needed.</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answer to this challenge has to do with several disciplines working together.</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2C2BD19D-2723-4F4A-8CB2-44C6C46EB129}" type="slidenum">
              <a:rPr lang="es-MX" smtClean="0"/>
              <a:t>9</a:t>
            </a:fld>
            <a:endParaRPr lang="es-MX"/>
          </a:p>
        </p:txBody>
      </p:sp>
    </p:spTree>
    <p:extLst>
      <p:ext uri="{BB962C8B-B14F-4D97-AF65-F5344CB8AC3E}">
        <p14:creationId xmlns:p14="http://schemas.microsoft.com/office/powerpoint/2010/main" val="171203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136820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301884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315653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39964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151772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20971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80354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34965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27005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407411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DD3456-EB59-45B0-8470-18F857FCE80C}" type="datetimeFigureOut">
              <a:rPr lang="es-MX" smtClean="0"/>
              <a:t>25/02/2013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4BDDF30-439D-4872-9745-6CC67E1E9453}" type="slidenum">
              <a:rPr lang="es-MX" smtClean="0"/>
              <a:t>‹nº›</a:t>
            </a:fld>
            <a:endParaRPr lang="es-MX"/>
          </a:p>
        </p:txBody>
      </p:sp>
    </p:spTree>
    <p:extLst>
      <p:ext uri="{BB962C8B-B14F-4D97-AF65-F5344CB8AC3E}">
        <p14:creationId xmlns:p14="http://schemas.microsoft.com/office/powerpoint/2010/main" val="261958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D3456-EB59-45B0-8470-18F857FCE80C}" type="datetimeFigureOut">
              <a:rPr lang="es-MX" smtClean="0"/>
              <a:t>25/02/2013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DDF30-439D-4872-9745-6CC67E1E9453}" type="slidenum">
              <a:rPr lang="es-MX" smtClean="0"/>
              <a:t>‹nº›</a:t>
            </a:fld>
            <a:endParaRPr lang="es-MX"/>
          </a:p>
        </p:txBody>
      </p:sp>
    </p:spTree>
    <p:extLst>
      <p:ext uri="{BB962C8B-B14F-4D97-AF65-F5344CB8AC3E}">
        <p14:creationId xmlns:p14="http://schemas.microsoft.com/office/powerpoint/2010/main" val="167251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3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99906" cy="6858000"/>
          </a:xfrm>
          <a:prstGeom prst="rect">
            <a:avLst/>
          </a:prstGeom>
        </p:spPr>
      </p:pic>
    </p:spTree>
    <p:extLst>
      <p:ext uri="{BB962C8B-B14F-4D97-AF65-F5344CB8AC3E}">
        <p14:creationId xmlns:p14="http://schemas.microsoft.com/office/powerpoint/2010/main" val="2591901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95400" y="76200"/>
            <a:ext cx="6512768" cy="6512767"/>
          </a:xfrm>
        </p:spPr>
      </p:pic>
    </p:spTree>
    <p:extLst>
      <p:ext uri="{BB962C8B-B14F-4D97-AF65-F5344CB8AC3E}">
        <p14:creationId xmlns:p14="http://schemas.microsoft.com/office/powerpoint/2010/main" val="2516017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3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906615" cy="3657599"/>
          </a:xfrm>
          <a:prstGeom prst="rect">
            <a:avLst/>
          </a:prstGeom>
        </p:spPr>
      </p:pic>
      <p:pic>
        <p:nvPicPr>
          <p:cNvPr id="5" name="4 Image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4107" y="1"/>
            <a:ext cx="4349893" cy="3733799"/>
          </a:xfrm>
          <a:prstGeom prst="rect">
            <a:avLst/>
          </a:prstGeom>
        </p:spPr>
      </p:pic>
      <p:pic>
        <p:nvPicPr>
          <p:cNvPr id="8" name="7 Imagen"/>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71" y="3494853"/>
            <a:ext cx="4839478" cy="3363147"/>
          </a:xfrm>
          <a:prstGeom prst="rect">
            <a:avLst/>
          </a:prstGeom>
        </p:spPr>
      </p:pic>
      <p:pic>
        <p:nvPicPr>
          <p:cNvPr id="6" name="5 Imagen"/>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97436" y="3494853"/>
            <a:ext cx="4746564" cy="3363147"/>
          </a:xfrm>
          <a:prstGeom prst="rect">
            <a:avLst/>
          </a:prstGeom>
        </p:spPr>
      </p:pic>
      <p:sp>
        <p:nvSpPr>
          <p:cNvPr id="10" name="2 Marcador de contenido"/>
          <p:cNvSpPr txBox="1">
            <a:spLocks/>
          </p:cNvSpPr>
          <p:nvPr/>
        </p:nvSpPr>
        <p:spPr>
          <a:xfrm>
            <a:off x="452137" y="1361253"/>
            <a:ext cx="8229600" cy="2133600"/>
          </a:xfrm>
          <a:prstGeom prst="rect">
            <a:avLst/>
          </a:prstGeom>
          <a:solidFill>
            <a:schemeClr val="bg1"/>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GRAND CHALLENGE IN GLOBAL HEALTH</a:t>
            </a:r>
          </a:p>
          <a:p>
            <a:pPr marL="0" indent="0" algn="ctr">
              <a:buFont typeface="Arial" pitchFamily="34" charset="0"/>
              <a:buNone/>
            </a:pPr>
            <a:r>
              <a:rPr lang="en-US" b="1" dirty="0" smtClean="0"/>
              <a:t>Improving maternal &amp; child survival with appropriate diagnostic technologies (POCT) for the top causes of maternal problems, available where they are needed.</a:t>
            </a:r>
            <a:endParaRPr lang="es-MX" dirty="0" smtClean="0"/>
          </a:p>
          <a:p>
            <a:endParaRPr lang="es-MX" dirty="0"/>
          </a:p>
        </p:txBody>
      </p:sp>
    </p:spTree>
    <p:extLst>
      <p:ext uri="{BB962C8B-B14F-4D97-AF65-F5344CB8AC3E}">
        <p14:creationId xmlns:p14="http://schemas.microsoft.com/office/powerpoint/2010/main" val="25515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 name="5 Marcador de contenid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48762" cy="6858000"/>
          </a:xfrm>
        </p:spPr>
      </p:pic>
    </p:spTree>
    <p:extLst>
      <p:ext uri="{BB962C8B-B14F-4D97-AF65-F5344CB8AC3E}">
        <p14:creationId xmlns:p14="http://schemas.microsoft.com/office/powerpoint/2010/main" val="1376366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1280" y="0"/>
            <a:ext cx="9205280" cy="7511951"/>
          </a:xfrm>
        </p:spPr>
      </p:pic>
    </p:spTree>
    <p:extLst>
      <p:ext uri="{BB962C8B-B14F-4D97-AF65-F5344CB8AC3E}">
        <p14:creationId xmlns:p14="http://schemas.microsoft.com/office/powerpoint/2010/main" val="160792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1" b="-456"/>
          <a:stretch/>
        </p:blipFill>
        <p:spPr>
          <a:xfrm>
            <a:off x="0" y="0"/>
            <a:ext cx="9109788" cy="6858000"/>
          </a:xfrm>
        </p:spPr>
      </p:pic>
    </p:spTree>
    <p:extLst>
      <p:ext uri="{BB962C8B-B14F-4D97-AF65-F5344CB8AC3E}">
        <p14:creationId xmlns:p14="http://schemas.microsoft.com/office/powerpoint/2010/main" val="289175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Marcador de contenid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95" y="1"/>
            <a:ext cx="9157995" cy="6858000"/>
          </a:xfrm>
          <a:prstGeom prst="rect">
            <a:avLst/>
          </a:prstGeom>
        </p:spPr>
      </p:pic>
    </p:spTree>
    <p:extLst>
      <p:ext uri="{BB962C8B-B14F-4D97-AF65-F5344CB8AC3E}">
        <p14:creationId xmlns:p14="http://schemas.microsoft.com/office/powerpoint/2010/main" val="3713086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 y="0"/>
            <a:ext cx="9154886" cy="6858000"/>
          </a:xfrm>
        </p:spPr>
      </p:pic>
    </p:spTree>
    <p:extLst>
      <p:ext uri="{BB962C8B-B14F-4D97-AF65-F5344CB8AC3E}">
        <p14:creationId xmlns:p14="http://schemas.microsoft.com/office/powerpoint/2010/main" val="106285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484" b="32051"/>
          <a:stretch/>
        </p:blipFill>
        <p:spPr>
          <a:xfrm>
            <a:off x="5556738" y="0"/>
            <a:ext cx="3663462" cy="3505199"/>
          </a:xfrm>
          <a:prstGeom prst="rect">
            <a:avLst/>
          </a:prstGeom>
        </p:spPr>
      </p:pic>
      <p:pic>
        <p:nvPicPr>
          <p:cNvPr id="4" name="Picture 3" descr="LH_1_068 plate reader FO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8829" y="0"/>
            <a:ext cx="5822197" cy="3802674"/>
          </a:xfrm>
          <a:prstGeom prst="rect">
            <a:avLst/>
          </a:prstGeom>
        </p:spPr>
      </p:pic>
      <p:pic>
        <p:nvPicPr>
          <p:cNvPr id="5" name="Picture 5"/>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b="22683"/>
          <a:stretch/>
        </p:blipFill>
        <p:spPr bwMode="auto">
          <a:xfrm>
            <a:off x="3106985" y="3194050"/>
            <a:ext cx="6037015" cy="3663950"/>
          </a:xfrm>
          <a:prstGeom prst="rect">
            <a:avLst/>
          </a:prstGeom>
          <a:noFill/>
          <a:extLst>
            <a:ext uri="{909E8E84-426E-40DD-AFC4-6F175D3DCCD1}">
              <a14:hiddenFill xmlns:a14="http://schemas.microsoft.com/office/drawing/2010/main">
                <a:solidFill>
                  <a:srgbClr val="FFFFFF"/>
                </a:solidFill>
              </a14:hiddenFill>
            </a:ext>
          </a:extLst>
        </p:spPr>
      </p:pic>
      <p:pic>
        <p:nvPicPr>
          <p:cNvPr id="8" name="3 Marcador de contenido"/>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32" y="3802674"/>
            <a:ext cx="4073768" cy="3055326"/>
          </a:xfrm>
          <a:prstGeom prst="rect">
            <a:avLst/>
          </a:prstGeom>
        </p:spPr>
      </p:pic>
      <p:grpSp>
        <p:nvGrpSpPr>
          <p:cNvPr id="21" name="20 Grupo"/>
          <p:cNvGrpSpPr/>
          <p:nvPr/>
        </p:nvGrpSpPr>
        <p:grpSpPr>
          <a:xfrm>
            <a:off x="3886200" y="762000"/>
            <a:ext cx="4114800" cy="4038600"/>
            <a:chOff x="3886200" y="381000"/>
            <a:chExt cx="4114800" cy="4038600"/>
          </a:xfrm>
        </p:grpSpPr>
        <p:cxnSp>
          <p:nvCxnSpPr>
            <p:cNvPr id="12" name="11 Conector recto"/>
            <p:cNvCxnSpPr/>
            <p:nvPr/>
          </p:nvCxnSpPr>
          <p:spPr>
            <a:xfrm>
              <a:off x="3886200" y="381000"/>
              <a:ext cx="4114800" cy="4038600"/>
            </a:xfrm>
            <a:prstGeom prst="line">
              <a:avLst/>
            </a:prstGeom>
            <a:ln w="635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3886200" y="381000"/>
              <a:ext cx="4114800" cy="3886200"/>
            </a:xfrm>
            <a:prstGeom prst="line">
              <a:avLst/>
            </a:prstGeom>
            <a:ln w="6350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74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152400"/>
            <a:ext cx="9111343" cy="6507163"/>
          </a:xfrm>
        </p:spPr>
      </p:pic>
    </p:spTree>
    <p:extLst>
      <p:ext uri="{BB962C8B-B14F-4D97-AF65-F5344CB8AC3E}">
        <p14:creationId xmlns:p14="http://schemas.microsoft.com/office/powerpoint/2010/main" val="113374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 name="5 Marcador de contenido"/>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62758"/>
            <a:ext cx="9143999" cy="6920758"/>
          </a:xfrm>
        </p:spPr>
      </p:pic>
      <p:sp>
        <p:nvSpPr>
          <p:cNvPr id="4" name="2 Marcador de contenido"/>
          <p:cNvSpPr txBox="1">
            <a:spLocks/>
          </p:cNvSpPr>
          <p:nvPr/>
        </p:nvSpPr>
        <p:spPr>
          <a:xfrm>
            <a:off x="447472" y="4572000"/>
            <a:ext cx="8229600" cy="2133600"/>
          </a:xfrm>
          <a:prstGeom prst="rect">
            <a:avLst/>
          </a:prstGeom>
          <a:solidFill>
            <a:schemeClr val="bg1"/>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GRAND CHALLENGE IN GLOBAL HEALTH</a:t>
            </a:r>
          </a:p>
          <a:p>
            <a:pPr marL="0" indent="0" algn="ctr">
              <a:buFont typeface="Arial" pitchFamily="34" charset="0"/>
              <a:buNone/>
            </a:pPr>
            <a:r>
              <a:rPr lang="en-US" b="1" dirty="0" smtClean="0"/>
              <a:t>Improving maternal &amp; child survival with appropriate diagnostic technologies (POCT) for the top causes of maternal problems, available where they are needed.</a:t>
            </a:r>
            <a:endParaRPr lang="es-MX" dirty="0" smtClean="0"/>
          </a:p>
          <a:p>
            <a:endParaRPr lang="es-MX" dirty="0"/>
          </a:p>
        </p:txBody>
      </p:sp>
    </p:spTree>
    <p:extLst>
      <p:ext uri="{BB962C8B-B14F-4D97-AF65-F5344CB8AC3E}">
        <p14:creationId xmlns:p14="http://schemas.microsoft.com/office/powerpoint/2010/main" val="25032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653</Words>
  <Application>Microsoft Office PowerPoint</Application>
  <PresentationFormat>Apresentação na tela (4:3)</PresentationFormat>
  <Paragraphs>27</Paragraphs>
  <Slides>11</Slides>
  <Notes>11</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PATTY</dc:creator>
  <cp:lastModifiedBy>EVENTO</cp:lastModifiedBy>
  <cp:revision>40</cp:revision>
  <dcterms:created xsi:type="dcterms:W3CDTF">2013-01-26T15:37:09Z</dcterms:created>
  <dcterms:modified xsi:type="dcterms:W3CDTF">2013-02-25T14:04:02Z</dcterms:modified>
</cp:coreProperties>
</file>